
<file path=[Content_Types].xml><?xml version="1.0" encoding="utf-8"?>
<Types xmlns="http://schemas.openxmlformats.org/package/2006/content-types">
  <Default Extension="png" ContentType="image/png"/>
  <Default Extension="webm" ContentType="video/webm"/>
  <Default Extension="jpeg" ContentType="image/jpeg"/>
  <Default Extension="rels" ContentType="application/vnd.openxmlformats-package.relationships+xml"/>
  <Default Extension="xml" ContentType="application/xml"/>
  <Default Extension="wmv" ContentType="video/x-ms-wm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  <p:sldMasterId id="2147483696" r:id="rId2"/>
  </p:sldMasterIdLst>
  <p:notesMasterIdLst>
    <p:notesMasterId r:id="rId17"/>
  </p:notesMasterIdLst>
  <p:sldIdLst>
    <p:sldId id="318" r:id="rId3"/>
    <p:sldId id="308" r:id="rId4"/>
    <p:sldId id="316" r:id="rId5"/>
    <p:sldId id="314" r:id="rId6"/>
    <p:sldId id="266" r:id="rId7"/>
    <p:sldId id="264" r:id="rId8"/>
    <p:sldId id="262" r:id="rId9"/>
    <p:sldId id="294" r:id="rId10"/>
    <p:sldId id="283" r:id="rId11"/>
    <p:sldId id="310" r:id="rId12"/>
    <p:sldId id="311" r:id="rId13"/>
    <p:sldId id="312" r:id="rId14"/>
    <p:sldId id="313" r:id="rId15"/>
    <p:sldId id="317" r:id="rId16"/>
  </p:sldIdLst>
  <p:sldSz cx="13439775" cy="7559675"/>
  <p:notesSz cx="6797675" cy="9926638"/>
  <p:defaultTextStyle>
    <a:defPPr>
      <a:defRPr lang="ru-RU"/>
    </a:defPPr>
    <a:lvl1pPr marL="0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96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81">
          <p15:clr>
            <a:srgbClr val="A4A3A4"/>
          </p15:clr>
        </p15:guide>
        <p15:guide id="2" pos="4233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70088"/>
    <a:srgbClr val="6AD1E2"/>
    <a:srgbClr val="D3F1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Светлый стиль 1 - акцент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845" autoAdjust="0"/>
    <p:restoredTop sz="86400" autoAdjust="0"/>
  </p:normalViewPr>
  <p:slideViewPr>
    <p:cSldViewPr snapToGrid="0">
      <p:cViewPr varScale="1">
        <p:scale>
          <a:sx n="102" d="100"/>
          <a:sy n="102" d="100"/>
        </p:scale>
        <p:origin x="540" y="120"/>
      </p:cViewPr>
      <p:guideLst>
        <p:guide orient="horz" pos="2381"/>
        <p:guide pos="4233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79" d="100"/>
          <a:sy n="79" d="100"/>
        </p:scale>
        <p:origin x="-3936" y="-84"/>
      </p:cViewPr>
      <p:guideLst>
        <p:guide orient="horz" pos="3126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4" y="1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A989D8-732A-4360-A03A-1B78E27C80A9}" type="datetimeFigureOut">
              <a:rPr lang="ru-RU" smtClean="0"/>
              <a:t>23.12.2019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20688" y="1239838"/>
            <a:ext cx="5956300" cy="33512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77195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1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4" y="9428584"/>
            <a:ext cx="2945659" cy="49805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F96F01-CB0E-4D15-AF4B-FE9FEFECC74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45890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1pPr>
    <a:lvl2pPr marL="497754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2pPr>
    <a:lvl3pPr marL="995507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3pPr>
    <a:lvl4pPr marL="1493261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4pPr>
    <a:lvl5pPr marL="199101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5pPr>
    <a:lvl6pPr marL="2488768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6pPr>
    <a:lvl7pPr marL="2986522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7pPr>
    <a:lvl8pPr marL="3484275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8pPr>
    <a:lvl9pPr marL="3982029" algn="l" defTabSz="995507" rtl="0" eaLnBrk="1" latinLnBrk="0" hangingPunct="1">
      <a:defRPr sz="1306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>
                <a:solidFill>
                  <a:prstClr val="black"/>
                </a:solidFill>
              </a:rPr>
              <a:pPr/>
              <a:t>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04743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3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0161673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7F96F01-CB0E-4D15-AF4B-FE9FEFECC744}" type="slidenum">
              <a:rPr lang="ru-RU" smtClean="0"/>
              <a:t>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904525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8553-103C-4444-8EAB-4699DE8091BE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12645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AA68553-103C-4444-8EAB-4699DE8091BE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947375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 userDrawn="1"/>
        </p:nvSpPr>
        <p:spPr>
          <a:xfrm>
            <a:off x="534877" y="6337427"/>
            <a:ext cx="5169237" cy="112262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60"/>
          </a:p>
        </p:txBody>
      </p:sp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9" b="20629"/>
          <a:stretch/>
        </p:blipFill>
        <p:spPr>
          <a:xfrm>
            <a:off x="1783" y="0"/>
            <a:ext cx="13437991" cy="6477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136565" y="4128380"/>
            <a:ext cx="10890991" cy="1801640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60"/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126" y="4314191"/>
            <a:ext cx="9575739" cy="112694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  <p:pic>
        <p:nvPicPr>
          <p:cNvPr id="7" name="Picture 2" descr="E:\ПРЕЗЕНТАЦИИ, ПЛАКАТЫ\Олег Супян\21-03-2018_10-08-54\RUSELECTRONICS_LOGO\RUSELECTRONICS_LOGO\LOGO_RGB\PNG\FULL_VERSION_PNG\RUSELECTRONICS_RGB_RUS.png"/>
          <p:cNvPicPr>
            <a:picLocks noChangeAspect="1" noChangeArrowheads="1"/>
          </p:cNvPicPr>
          <p:nvPr userDrawn="1"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052016" y="6436217"/>
            <a:ext cx="5015097" cy="7651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533232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1038F0E0-589C-4B45-BB12-F88F86741090}" type="datetime1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217782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35644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3822" y="6450419"/>
            <a:ext cx="3023949" cy="402483"/>
          </a:xfrm>
          <a:prstGeom prst="rect">
            <a:avLst/>
          </a:prstGeom>
        </p:spPr>
        <p:txBody>
          <a:bodyPr/>
          <a:lstStyle/>
          <a:p>
            <a:fld id="{53F1F474-F0CE-4800-B65D-ED0436784A3F}" type="datetime1">
              <a:rPr lang="ru-RU" smtClean="0"/>
              <a:t>23.12.2019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13919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98225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Рисунок 13"/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929" b="20629"/>
          <a:stretch/>
        </p:blipFill>
        <p:spPr>
          <a:xfrm>
            <a:off x="1783" y="0"/>
            <a:ext cx="13437991" cy="6477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 userDrawn="1"/>
        </p:nvSpPr>
        <p:spPr>
          <a:xfrm>
            <a:off x="136565" y="4128380"/>
            <a:ext cx="10890991" cy="1801640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928126" y="4314191"/>
            <a:ext cx="9575739" cy="1126942"/>
          </a:xfrm>
        </p:spPr>
        <p:txBody>
          <a:bodyPr anchor="t">
            <a:normAutofit/>
          </a:bodyPr>
          <a:lstStyle>
            <a:lvl1pPr algn="l">
              <a:defRPr sz="4000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Название презентации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2704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503971" indent="0">
              <a:buNone/>
              <a:defRPr sz="1600"/>
            </a:lvl2pPr>
            <a:lvl3pPr marL="1007943" indent="0">
              <a:buNone/>
              <a:defRPr sz="14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009" y="6992822"/>
            <a:ext cx="3023949" cy="402483"/>
          </a:xfrm>
          <a:prstGeom prst="rect">
            <a:avLst/>
          </a:prstGeom>
        </p:spPr>
        <p:txBody>
          <a:bodyPr/>
          <a:lstStyle/>
          <a:p>
            <a:fld id="{E3A6A546-1A95-46C1-96F8-1137496B87F3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63961489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B89E42B9-21BE-4485-A163-DF05065860A2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95507" rtl="0" eaLnBrk="1" latinLnBrk="0" hangingPunct="1">
              <a:defRPr sz="2800" b="1" kern="1200">
                <a:solidFill>
                  <a:srgbClr val="6AD1E2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32234382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964322D3-44E9-4D75-B610-42BFF0C9070B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985104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402484"/>
            <a:ext cx="11157407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7" y="1853171"/>
            <a:ext cx="568565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7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69FCAB2C-367D-47A7-859B-951620E6F7EE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936818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040A7A27-7902-423E-9E93-9C159488F11E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143141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F202A7FA-ED45-4A17-AD97-792AE02CD682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7708306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6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C900E01C-B240-4F7B-82BC-4EE3ECAA364F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263696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 sz="2000"/>
            </a:lvl1pPr>
            <a:lvl2pPr marL="503971" indent="0">
              <a:buNone/>
              <a:defRPr sz="1600"/>
            </a:lvl2pPr>
            <a:lvl3pPr marL="1007943" indent="0">
              <a:buNone/>
              <a:defRPr sz="1400"/>
            </a:lvl3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40009" y="6992822"/>
            <a:ext cx="3023949" cy="402483"/>
          </a:xfrm>
          <a:prstGeom prst="rect">
            <a:avLst/>
          </a:prstGeom>
        </p:spPr>
        <p:txBody>
          <a:bodyPr/>
          <a:lstStyle/>
          <a:p>
            <a:fld id="{E3A6A546-1A95-46C1-96F8-1137496B87F3}" type="datetime1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96287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6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F5C2AB6-952C-4945-93FF-B5859736C7CD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6434704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1038F0E0-589C-4B45-BB12-F88F86741090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484248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617841" y="402484"/>
            <a:ext cx="2356446" cy="640647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23986" y="402484"/>
            <a:ext cx="8525857" cy="640647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483822" y="6450419"/>
            <a:ext cx="3023949" cy="402483"/>
          </a:xfrm>
          <a:prstGeom prst="rect">
            <a:avLst/>
          </a:prstGeom>
        </p:spPr>
        <p:txBody>
          <a:bodyPr/>
          <a:lstStyle/>
          <a:p>
            <a:fld id="{53F1F474-F0CE-4800-B65D-ED0436784A3F}" type="datetime1">
              <a:rPr lang="ru-RU" smtClean="0">
                <a:solidFill>
                  <a:prstClr val="black"/>
                </a:solidFill>
              </a:rPr>
              <a:pPr/>
              <a:t>23.12.2019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13919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79165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986" y="1884671"/>
            <a:ext cx="11591806" cy="3144614"/>
          </a:xfrm>
        </p:spPr>
        <p:txBody>
          <a:bodyPr anchor="b"/>
          <a:lstStyle>
            <a:lvl1pPr>
              <a:defRPr sz="6614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6986" y="5059035"/>
            <a:ext cx="11591806" cy="1653678"/>
          </a:xfrm>
        </p:spPr>
        <p:txBody>
          <a:bodyPr/>
          <a:lstStyle>
            <a:lvl1pPr marL="0" indent="0">
              <a:buNone/>
              <a:defRPr sz="2646">
                <a:solidFill>
                  <a:schemeClr val="tx1"/>
                </a:solidFill>
              </a:defRPr>
            </a:lvl1pPr>
            <a:lvl2pPr marL="503972" indent="0">
              <a:buNone/>
              <a:defRPr sz="2205">
                <a:solidFill>
                  <a:schemeClr val="tx1">
                    <a:tint val="75000"/>
                  </a:schemeClr>
                </a:solidFill>
              </a:defRPr>
            </a:lvl2pPr>
            <a:lvl3pPr marL="1007943" indent="0">
              <a:buNone/>
              <a:defRPr sz="1984">
                <a:solidFill>
                  <a:schemeClr val="tx1">
                    <a:tint val="75000"/>
                  </a:schemeClr>
                </a:solidFill>
              </a:defRPr>
            </a:lvl3pPr>
            <a:lvl4pPr marL="1511915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4pPr>
            <a:lvl5pPr marL="2015886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5pPr>
            <a:lvl6pPr marL="2519858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6pPr>
            <a:lvl7pPr marL="3023829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7pPr>
            <a:lvl8pPr marL="3527801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8pPr>
            <a:lvl9pPr marL="4031772" indent="0">
              <a:buNone/>
              <a:defRPr sz="1764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B89E42B9-21BE-4485-A163-DF05065860A2}" type="datetime1">
              <a:rPr lang="ru-RU" smtClean="0"/>
              <a:t>23.12.2019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95507" rtl="0" eaLnBrk="1" latinLnBrk="0" hangingPunct="1">
              <a:defRPr sz="2800" b="1" kern="1200">
                <a:solidFill>
                  <a:srgbClr val="6AD1E2"/>
                </a:solidFill>
                <a:latin typeface="+mn-lt"/>
                <a:ea typeface="+mn-ea"/>
                <a:cs typeface="+mn-cs"/>
              </a:defRPr>
            </a:lvl1pPr>
            <a:lvl2pPr marL="497754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95507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93261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9101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88768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86522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84275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982029" algn="l" defTabSz="995507" rtl="0" eaLnBrk="1" latinLnBrk="0" hangingPunct="1">
              <a:defRPr sz="196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1647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23985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03886" y="2012414"/>
            <a:ext cx="5711905" cy="479654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964322D3-44E9-4D75-B610-42BFF0C9070B}" type="datetime1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96337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402484"/>
            <a:ext cx="11157407" cy="1461188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5737" y="1853171"/>
            <a:ext cx="5685653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25737" y="2761381"/>
            <a:ext cx="5685653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03887" y="1853171"/>
            <a:ext cx="5713655" cy="908210"/>
          </a:xfrm>
        </p:spPr>
        <p:txBody>
          <a:bodyPr anchor="b"/>
          <a:lstStyle>
            <a:lvl1pPr marL="0" indent="0">
              <a:buNone/>
              <a:defRPr sz="2646" b="1"/>
            </a:lvl1pPr>
            <a:lvl2pPr marL="503972" indent="0">
              <a:buNone/>
              <a:defRPr sz="2205" b="1"/>
            </a:lvl2pPr>
            <a:lvl3pPr marL="1007943" indent="0">
              <a:buNone/>
              <a:defRPr sz="1984" b="1"/>
            </a:lvl3pPr>
            <a:lvl4pPr marL="1511915" indent="0">
              <a:buNone/>
              <a:defRPr sz="1764" b="1"/>
            </a:lvl4pPr>
            <a:lvl5pPr marL="2015886" indent="0">
              <a:buNone/>
              <a:defRPr sz="1764" b="1"/>
            </a:lvl5pPr>
            <a:lvl6pPr marL="2519858" indent="0">
              <a:buNone/>
              <a:defRPr sz="1764" b="1"/>
            </a:lvl6pPr>
            <a:lvl7pPr marL="3023829" indent="0">
              <a:buNone/>
              <a:defRPr sz="1764" b="1"/>
            </a:lvl7pPr>
            <a:lvl8pPr marL="3527801" indent="0">
              <a:buNone/>
              <a:defRPr sz="1764" b="1"/>
            </a:lvl8pPr>
            <a:lvl9pPr marL="4031772" indent="0">
              <a:buNone/>
              <a:defRPr sz="1764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803887" y="2761381"/>
            <a:ext cx="5713655" cy="4061576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69FCAB2C-367D-47A7-859B-951620E6F7EE}" type="datetime1">
              <a:rPr lang="ru-RU" smtClean="0"/>
              <a:t>23.12.2019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55370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040A7A27-7902-423E-9E93-9C159488F11E}" type="datetime1">
              <a:rPr lang="ru-RU" smtClean="0"/>
              <a:t>23.12.2019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345823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F202A7FA-ED45-4A17-AD97-792AE02CD682}" type="datetime1">
              <a:rPr lang="ru-RU" smtClean="0"/>
              <a:t>23.12.2019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703438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3655" y="1088456"/>
            <a:ext cx="6803886" cy="5372269"/>
          </a:xfrm>
        </p:spPr>
        <p:txBody>
          <a:bodyPr/>
          <a:lstStyle>
            <a:lvl1pPr>
              <a:defRPr sz="3527"/>
            </a:lvl1pPr>
            <a:lvl2pPr>
              <a:defRPr sz="3086"/>
            </a:lvl2pPr>
            <a:lvl3pPr>
              <a:defRPr sz="2646"/>
            </a:lvl3pPr>
            <a:lvl4pPr>
              <a:defRPr sz="2205"/>
            </a:lvl4pPr>
            <a:lvl5pPr>
              <a:defRPr sz="2205"/>
            </a:lvl5pPr>
            <a:lvl6pPr>
              <a:defRPr sz="2205"/>
            </a:lvl6pPr>
            <a:lvl7pPr>
              <a:defRPr sz="2205"/>
            </a:lvl7pPr>
            <a:lvl8pPr>
              <a:defRPr sz="2205"/>
            </a:lvl8pPr>
            <a:lvl9pPr>
              <a:defRPr sz="2205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C900E01C-B240-4F7B-82BC-4EE3ECAA364F}" type="datetime1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779843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5736" y="503978"/>
            <a:ext cx="4334677" cy="1763924"/>
          </a:xfrm>
        </p:spPr>
        <p:txBody>
          <a:bodyPr anchor="b"/>
          <a:lstStyle>
            <a:lvl1pPr>
              <a:defRPr sz="3527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713655" y="1088456"/>
            <a:ext cx="6803886" cy="5372269"/>
          </a:xfrm>
        </p:spPr>
        <p:txBody>
          <a:bodyPr anchor="t"/>
          <a:lstStyle>
            <a:lvl1pPr marL="0" indent="0">
              <a:buNone/>
              <a:defRPr sz="3527"/>
            </a:lvl1pPr>
            <a:lvl2pPr marL="503972" indent="0">
              <a:buNone/>
              <a:defRPr sz="3086"/>
            </a:lvl2pPr>
            <a:lvl3pPr marL="1007943" indent="0">
              <a:buNone/>
              <a:defRPr sz="2646"/>
            </a:lvl3pPr>
            <a:lvl4pPr marL="1511915" indent="0">
              <a:buNone/>
              <a:defRPr sz="2205"/>
            </a:lvl4pPr>
            <a:lvl5pPr marL="2015886" indent="0">
              <a:buNone/>
              <a:defRPr sz="2205"/>
            </a:lvl5pPr>
            <a:lvl6pPr marL="2519858" indent="0">
              <a:buNone/>
              <a:defRPr sz="2205"/>
            </a:lvl6pPr>
            <a:lvl7pPr marL="3023829" indent="0">
              <a:buNone/>
              <a:defRPr sz="2205"/>
            </a:lvl7pPr>
            <a:lvl8pPr marL="3527801" indent="0">
              <a:buNone/>
              <a:defRPr sz="2205"/>
            </a:lvl8pPr>
            <a:lvl9pPr marL="4031772" indent="0">
              <a:buNone/>
              <a:defRPr sz="2205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5736" y="2267902"/>
            <a:ext cx="4334677" cy="4201570"/>
          </a:xfrm>
        </p:spPr>
        <p:txBody>
          <a:bodyPr/>
          <a:lstStyle>
            <a:lvl1pPr marL="0" indent="0">
              <a:buNone/>
              <a:defRPr sz="1764"/>
            </a:lvl1pPr>
            <a:lvl2pPr marL="503972" indent="0">
              <a:buNone/>
              <a:defRPr sz="1543"/>
            </a:lvl2pPr>
            <a:lvl3pPr marL="1007943" indent="0">
              <a:buNone/>
              <a:defRPr sz="1323"/>
            </a:lvl3pPr>
            <a:lvl4pPr marL="1511915" indent="0">
              <a:buNone/>
              <a:defRPr sz="1102"/>
            </a:lvl4pPr>
            <a:lvl5pPr marL="2015886" indent="0">
              <a:buNone/>
              <a:defRPr sz="1102"/>
            </a:lvl5pPr>
            <a:lvl6pPr marL="2519858" indent="0">
              <a:buNone/>
              <a:defRPr sz="1102"/>
            </a:lvl6pPr>
            <a:lvl7pPr marL="3023829" indent="0">
              <a:buNone/>
              <a:defRPr sz="1102"/>
            </a:lvl7pPr>
            <a:lvl8pPr marL="3527801" indent="0">
              <a:buNone/>
              <a:defRPr sz="1102"/>
            </a:lvl8pPr>
            <a:lvl9pPr marL="4031772" indent="0">
              <a:buNone/>
              <a:defRPr sz="1102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923985" y="7006701"/>
            <a:ext cx="3023949" cy="402483"/>
          </a:xfrm>
          <a:prstGeom prst="rect">
            <a:avLst/>
          </a:prstGeom>
        </p:spPr>
        <p:txBody>
          <a:bodyPr/>
          <a:lstStyle/>
          <a:p>
            <a:fld id="{5F5C2AB6-952C-4945-93FF-B5859736C7CD}" type="datetime1">
              <a:rPr lang="ru-RU" smtClean="0"/>
              <a:t>23.12.2019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451926" y="7006701"/>
            <a:ext cx="4535924" cy="402483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265507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6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"/>
            <a:ext cx="136565" cy="7559675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96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4" y="402484"/>
            <a:ext cx="11159159" cy="81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4" y="1385180"/>
            <a:ext cx="11969948" cy="5423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Picture 2" descr="E:\ПРЕЗЕНТАЦИИ, ПЛАКАТЫ\Олег Супян\21-03-2018_10-08-54\RUSELECTRONICS_LOGO\RUSELECTRONICS_LOGO\LOGO_RGB\PNG\FULL_VERSION_PNG\RUSELECTRONICS_RGB_RUS.png"/>
          <p:cNvPicPr>
            <a:picLocks noChangeAspect="1" noChangeArrowheads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38767" r="52874" b="38401"/>
          <a:stretch/>
        </p:blipFill>
        <p:spPr bwMode="auto">
          <a:xfrm>
            <a:off x="923984" y="6826790"/>
            <a:ext cx="1413990" cy="4673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o54-eskorobogatko\Desktop\Варианты логотипа_1_рус.png"/>
          <p:cNvPicPr>
            <a:picLocks noChangeAspect="1" noChangeArrowheads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7" y="6928694"/>
            <a:ext cx="1710472" cy="457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 descr="C:\Users\Supyan_OU\Desktop\Листовки\Логотип НИИ Вектор\logo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29214" y="6826789"/>
            <a:ext cx="3602438" cy="7073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6706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6AD1E2"/>
          </a:solidFill>
          <a:latin typeface="+mn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90000"/>
        </a:lnSpc>
        <a:spcBef>
          <a:spcPts val="1102"/>
        </a:spcBef>
        <a:buClr>
          <a:srgbClr val="B70088"/>
        </a:buClr>
        <a:buFont typeface="Arial" panose="020B0604020202020204" pitchFamily="34" charset="0"/>
        <a:buNone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503971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4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" y="1"/>
            <a:ext cx="136565" cy="7559675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23984" y="402484"/>
            <a:ext cx="11159159" cy="81973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dirty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23984" y="1385180"/>
            <a:ext cx="11969948" cy="54237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dirty="0"/>
              <a:t>Образец текста</a:t>
            </a:r>
          </a:p>
          <a:p>
            <a:pPr lvl="1"/>
            <a:r>
              <a:rPr lang="ru-RU" dirty="0"/>
              <a:t>Второй уровень</a:t>
            </a:r>
          </a:p>
          <a:p>
            <a:pPr lvl="2"/>
            <a:r>
              <a:rPr lang="ru-RU" dirty="0"/>
              <a:t>Третий уровень</a:t>
            </a:r>
          </a:p>
          <a:p>
            <a:pPr lvl="3"/>
            <a:r>
              <a:rPr lang="ru-RU" dirty="0"/>
              <a:t>Четвертый уровень</a:t>
            </a:r>
          </a:p>
          <a:p>
            <a:pPr lvl="4"/>
            <a:r>
              <a:rPr lang="ru-RU" dirty="0"/>
              <a:t>Пятый уровень</a:t>
            </a:r>
            <a:endParaRPr lang="en-US" dirty="0"/>
          </a:p>
        </p:txBody>
      </p:sp>
      <p:grpSp>
        <p:nvGrpSpPr>
          <p:cNvPr id="7" name="Группа 6"/>
          <p:cNvGrpSpPr/>
          <p:nvPr userDrawn="1"/>
        </p:nvGrpSpPr>
        <p:grpSpPr>
          <a:xfrm>
            <a:off x="10431009" y="6882418"/>
            <a:ext cx="2518368" cy="504056"/>
            <a:chOff x="5985867" y="6863294"/>
            <a:chExt cx="2518368" cy="504056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6482089" y="6946045"/>
              <a:ext cx="202214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ru-RU" sz="1600" b="1" dirty="0">
                  <a:solidFill>
                    <a:prstClr val="black"/>
                  </a:solidFill>
                  <a:latin typeface="EuropeExt" pitchFamily="2" charset="0"/>
                </a:rPr>
                <a:t>НИИ «Вектор»</a:t>
              </a:r>
              <a:endParaRPr lang="ru-RU" sz="1050" b="1" dirty="0">
                <a:solidFill>
                  <a:prstClr val="black"/>
                </a:solidFill>
                <a:latin typeface="EuropeExt" pitchFamily="2" charset="0"/>
              </a:endParaRPr>
            </a:p>
          </p:txBody>
        </p:sp>
        <p:pic>
          <p:nvPicPr>
            <p:cNvPr id="11" name="Рисунок 10"/>
            <p:cNvPicPr>
              <a:picLocks noChangeAspect="1"/>
            </p:cNvPicPr>
            <p:nvPr userDrawn="1"/>
          </p:nvPicPr>
          <p:blipFill>
            <a:blip r:embed="rId13" cstate="screen">
              <a:biLevel thresh="75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5985867" y="6863294"/>
              <a:ext cx="504056" cy="504056"/>
            </a:xfrm>
            <a:prstGeom prst="rect">
              <a:avLst/>
            </a:prstGeom>
          </p:spPr>
        </p:pic>
      </p:grpSp>
      <p:sp>
        <p:nvSpPr>
          <p:cNvPr id="1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2104916" y="405092"/>
            <a:ext cx="798510" cy="40248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800" b="1">
                <a:solidFill>
                  <a:srgbClr val="6AD1E2"/>
                </a:solidFill>
              </a:defRPr>
            </a:lvl1pPr>
          </a:lstStyle>
          <a:p>
            <a:fld id="{C3D00768-0305-451D-AA06-CD2D62CCE3D3}" type="slidenum">
              <a:rPr lang="ru-RU" smtClean="0"/>
              <a:pPr/>
              <a:t>‹#›</a:t>
            </a:fld>
            <a:endParaRPr lang="ru-RU" dirty="0"/>
          </a:p>
        </p:txBody>
      </p:sp>
      <p:pic>
        <p:nvPicPr>
          <p:cNvPr id="13" name="Picture 2" descr="E:\ПРЕЗЕНТАЦИИ, ПЛАКАТЫ\Олег Супян\21-03-2018_10-08-54\RUSELECTRONICS_LOGO\RUSELECTRONICS_LOGO\LOGO_RGB\PNG\FULL_VERSION_PNG\RUSELECTRONICS_RGB_RUS.png"/>
          <p:cNvPicPr>
            <a:picLocks noChangeAspect="1" noChangeArrowheads="1"/>
          </p:cNvPicPr>
          <p:nvPr userDrawn="1"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15" t="38767" r="52874" b="38401"/>
          <a:stretch/>
        </p:blipFill>
        <p:spPr bwMode="auto">
          <a:xfrm>
            <a:off x="923984" y="6830613"/>
            <a:ext cx="1413990" cy="4635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" descr="C:\Users\o54-eskorobogatko\Desktop\Варианты логотипа_1_рус.png"/>
          <p:cNvPicPr>
            <a:picLocks noChangeAspect="1" noChangeArrowheads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8327" y="6932438"/>
            <a:ext cx="1710472" cy="4540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18361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ftr="0" dt="0"/>
  <p:txStyles>
    <p:titleStyle>
      <a:lvl1pPr algn="l" defTabSz="1007943" rtl="0" eaLnBrk="1" latinLnBrk="0" hangingPunct="1">
        <a:lnSpc>
          <a:spcPct val="90000"/>
        </a:lnSpc>
        <a:spcBef>
          <a:spcPct val="0"/>
        </a:spcBef>
        <a:buNone/>
        <a:defRPr sz="2400" kern="1200">
          <a:solidFill>
            <a:srgbClr val="6AD1E2"/>
          </a:solidFill>
          <a:latin typeface="+mn-lt"/>
          <a:ea typeface="+mj-ea"/>
          <a:cs typeface="+mj-cs"/>
        </a:defRPr>
      </a:lvl1pPr>
    </p:titleStyle>
    <p:bodyStyle>
      <a:lvl1pPr marL="0" indent="0" algn="l" defTabSz="1007943" rtl="0" eaLnBrk="1" latinLnBrk="0" hangingPunct="1">
        <a:lnSpc>
          <a:spcPct val="90000"/>
        </a:lnSpc>
        <a:spcBef>
          <a:spcPts val="1102"/>
        </a:spcBef>
        <a:buClr>
          <a:srgbClr val="B70088"/>
        </a:buClr>
        <a:buFont typeface="Arial" panose="020B0604020202020204" pitchFamily="34" charset="0"/>
        <a:buNone/>
        <a:defRPr sz="3086" kern="1200">
          <a:solidFill>
            <a:schemeClr val="tx1"/>
          </a:solidFill>
          <a:latin typeface="+mn-lt"/>
          <a:ea typeface="+mn-ea"/>
          <a:cs typeface="+mn-cs"/>
        </a:defRPr>
      </a:lvl1pPr>
      <a:lvl2pPr marL="503971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2646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2205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4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indent="0" algn="l" defTabSz="1007943" rtl="0" eaLnBrk="1" latinLnBrk="0" hangingPunct="1">
        <a:lnSpc>
          <a:spcPct val="90000"/>
        </a:lnSpc>
        <a:spcBef>
          <a:spcPts val="551"/>
        </a:spcBef>
        <a:buClr>
          <a:srgbClr val="B70088"/>
        </a:buClr>
        <a:buFont typeface="Arial" panose="020B0604020202020204" pitchFamily="34" charset="0"/>
        <a:buNone/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771844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275815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779787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283758" indent="-251986" algn="l" defTabSz="1007943" rtl="0" eaLnBrk="1" latinLnBrk="0" hangingPunct="1">
        <a:lnSpc>
          <a:spcPct val="90000"/>
        </a:lnSpc>
        <a:spcBef>
          <a:spcPts val="551"/>
        </a:spcBef>
        <a:buFont typeface="Arial" panose="020B0604020202020204" pitchFamily="34" charset="0"/>
        <a:buChar char="•"/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1pPr>
      <a:lvl2pPr marL="5039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2pPr>
      <a:lvl3pPr marL="1007943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3pPr>
      <a:lvl4pPr marL="1511915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4pPr>
      <a:lvl5pPr marL="2015886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5pPr>
      <a:lvl6pPr marL="2519858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6pPr>
      <a:lvl7pPr marL="3023829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7pPr>
      <a:lvl8pPr marL="3527801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8pPr>
      <a:lvl9pPr marL="4031772" algn="l" defTabSz="1007943" rtl="0" eaLnBrk="1" latinLnBrk="0" hangingPunct="1">
        <a:defRPr sz="198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27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png"/><Relationship Id="rId7" Type="http://schemas.openxmlformats.org/officeDocument/2006/relationships/image" Target="../media/image33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pn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ii-vektor.ru/" TargetMode="External"/><Relationship Id="rId2" Type="http://schemas.openxmlformats.org/officeDocument/2006/relationships/hyperlink" Target="mailto:nii@nii-vektor.ru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microsoft.com/office/2007/relationships/media" Target="../media/media2.wmv"/><Relationship Id="rId7" Type="http://schemas.openxmlformats.org/officeDocument/2006/relationships/image" Target="../media/image13.jpeg"/><Relationship Id="rId12" Type="http://schemas.openxmlformats.org/officeDocument/2006/relationships/image" Target="../media/image18.jpg"/><Relationship Id="rId2" Type="http://schemas.openxmlformats.org/officeDocument/2006/relationships/video" Target="../media/media1.webm"/><Relationship Id="rId1" Type="http://schemas.microsoft.com/office/2007/relationships/media" Target="../media/media1.webm"/><Relationship Id="rId6" Type="http://schemas.openxmlformats.org/officeDocument/2006/relationships/image" Target="../media/image12.jpeg"/><Relationship Id="rId11" Type="http://schemas.openxmlformats.org/officeDocument/2006/relationships/image" Target="../media/image17.jpeg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6.png"/><Relationship Id="rId4" Type="http://schemas.openxmlformats.org/officeDocument/2006/relationships/video" Target="../media/media2.wmv"/><Relationship Id="rId9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99805" y="4359160"/>
            <a:ext cx="10711096" cy="1457439"/>
          </a:xfrm>
        </p:spPr>
        <p:txBody>
          <a:bodyPr>
            <a:normAutofit fontScale="90000"/>
          </a:bodyPr>
          <a:lstStyle/>
          <a:p>
            <a:r>
              <a:rPr lang="ru-RU" sz="3600" dirty="0"/>
              <a:t>АО «НИИ «Вектор</a:t>
            </a:r>
            <a:r>
              <a:rPr lang="ru-RU" sz="3600" dirty="0" smtClean="0"/>
              <a:t>» </a:t>
            </a:r>
            <a:r>
              <a:rPr lang="ru-RU" sz="3600" dirty="0"/>
              <a:t/>
            </a:r>
            <a:br>
              <a:rPr lang="ru-RU" sz="3600" dirty="0"/>
            </a:br>
            <a:r>
              <a:rPr lang="en-US" sz="3600" dirty="0" smtClean="0"/>
              <a:t/>
            </a:r>
            <a:br>
              <a:rPr lang="en-US" sz="3600" dirty="0" smtClean="0"/>
            </a:br>
            <a:r>
              <a:rPr lang="ru-RU" sz="3600" dirty="0" smtClean="0"/>
              <a:t>Модули противодействия БПЛА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80086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09603" y="1381313"/>
            <a:ext cx="11739810" cy="4478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cs typeface="Arial" charset="0"/>
              </a:rPr>
              <a:t>Производственная база  (механосборочное производство)</a:t>
            </a:r>
          </a:p>
        </p:txBody>
      </p:sp>
      <p:sp>
        <p:nvSpPr>
          <p:cNvPr id="78" name="Номер слайда 7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/>
              <a:pPr/>
              <a:t>10</a:t>
            </a:fld>
            <a:endParaRPr lang="ru-RU" dirty="0"/>
          </a:p>
        </p:txBody>
      </p:sp>
      <p:pic>
        <p:nvPicPr>
          <p:cNvPr id="6" name="Содержимое 3" descr="IMG_0004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5" r="5505"/>
          <a:stretch/>
        </p:blipFill>
        <p:spPr>
          <a:xfrm>
            <a:off x="977429" y="4206548"/>
            <a:ext cx="1978089" cy="1800000"/>
          </a:xfrm>
          <a:prstGeom prst="rect">
            <a:avLst/>
          </a:prstGeom>
        </p:spPr>
      </p:pic>
      <p:pic>
        <p:nvPicPr>
          <p:cNvPr id="7" name="Содержимое 3" descr="IMG_00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6"/>
          <a:stretch/>
        </p:blipFill>
        <p:spPr>
          <a:xfrm>
            <a:off x="10350163" y="1829183"/>
            <a:ext cx="2293145" cy="1800000"/>
          </a:xfrm>
          <a:prstGeom prst="rect">
            <a:avLst/>
          </a:prstGeom>
        </p:spPr>
      </p:pic>
      <p:pic>
        <p:nvPicPr>
          <p:cNvPr id="8" name="Содержимое 3" descr="DSC00892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032108" y="4206548"/>
            <a:ext cx="2299250" cy="1800000"/>
          </a:xfrm>
          <a:prstGeom prst="rect">
            <a:avLst/>
          </a:prstGeom>
        </p:spPr>
      </p:pic>
      <p:pic>
        <p:nvPicPr>
          <p:cNvPr id="9" name="Содержимое 3" descr="IMG_0007.JPG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6"/>
          <a:stretch/>
        </p:blipFill>
        <p:spPr>
          <a:xfrm>
            <a:off x="8173842" y="4206548"/>
            <a:ext cx="2099730" cy="1800000"/>
          </a:xfrm>
          <a:prstGeom prst="rect">
            <a:avLst/>
          </a:prstGeom>
        </p:spPr>
      </p:pic>
      <p:pic>
        <p:nvPicPr>
          <p:cNvPr id="11" name="Содержимое 3" descr="IMG_0018.JP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350163" y="4206548"/>
            <a:ext cx="2293145" cy="1800000"/>
          </a:xfrm>
          <a:prstGeom prst="rect">
            <a:avLst/>
          </a:prstGeom>
        </p:spPr>
      </p:pic>
      <p:pic>
        <p:nvPicPr>
          <p:cNvPr id="12" name="Содержимое 3" descr="Автомонтажный.jp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407948" y="4206548"/>
            <a:ext cx="2689304" cy="1800000"/>
          </a:xfrm>
          <a:prstGeom prst="rect">
            <a:avLst/>
          </a:prstGeom>
        </p:spPr>
      </p:pic>
      <p:sp>
        <p:nvSpPr>
          <p:cNvPr id="13" name="Объект 4"/>
          <p:cNvSpPr txBox="1">
            <a:spLocks/>
          </p:cNvSpPr>
          <p:nvPr/>
        </p:nvSpPr>
        <p:spPr>
          <a:xfrm>
            <a:off x="909601" y="1829183"/>
            <a:ext cx="9276854" cy="365721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Clr>
                <a:srgbClr val="B70088"/>
              </a:buClr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503971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007943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None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511914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15886" indent="0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None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cs typeface="Arial" charset="0"/>
              </a:rPr>
              <a:t>Технологическая и производственная оснащенность опытных цехов предприятия обеспечивает изготовление макетов, опытных образцов и серийной аппаратуры в необходимых объемах. Так, парк крупного производственного и технологического оборудования составляет около 1000 единиц.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sz="1800" dirty="0">
                <a:cs typeface="Arial" charset="0"/>
              </a:rPr>
              <a:t>Производство располагает всеми технологическими линиями для производства радиоэлектронной аппаратуры по полному циклу</a:t>
            </a:r>
            <a:endParaRPr lang="ru-RU" sz="1600" dirty="0"/>
          </a:p>
        </p:txBody>
      </p:sp>
      <p:sp>
        <p:nvSpPr>
          <p:cNvPr id="14" name="Rectangle 3"/>
          <p:cNvSpPr txBox="1">
            <a:spLocks noChangeArrowheads="1"/>
          </p:cNvSpPr>
          <p:nvPr/>
        </p:nvSpPr>
        <p:spPr>
          <a:xfrm>
            <a:off x="10350163" y="3574095"/>
            <a:ext cx="229314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Слесарный участок</a:t>
            </a:r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602839" y="6030616"/>
            <a:ext cx="252385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Заготовительный участок</a:t>
            </a:r>
          </a:p>
        </p:txBody>
      </p:sp>
      <p:sp>
        <p:nvSpPr>
          <p:cNvPr id="16" name="Rectangle 3"/>
          <p:cNvSpPr txBox="1">
            <a:spLocks noChangeArrowheads="1"/>
          </p:cNvSpPr>
          <p:nvPr/>
        </p:nvSpPr>
        <p:spPr>
          <a:xfrm>
            <a:off x="2738840" y="6030616"/>
            <a:ext cx="280918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Токарно-фрезерный участок</a:t>
            </a:r>
          </a:p>
        </p:txBody>
      </p:sp>
      <p:sp>
        <p:nvSpPr>
          <p:cNvPr id="17" name="Rectangle 3"/>
          <p:cNvSpPr txBox="1">
            <a:spLocks noChangeArrowheads="1"/>
          </p:cNvSpPr>
          <p:nvPr/>
        </p:nvSpPr>
        <p:spPr>
          <a:xfrm>
            <a:off x="5646656" y="6030616"/>
            <a:ext cx="21775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Автомонтажный участок</a:t>
            </a: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8234662" y="6043602"/>
            <a:ext cx="1978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Сварочный участок</a:t>
            </a:r>
          </a:p>
        </p:txBody>
      </p:sp>
      <p:sp>
        <p:nvSpPr>
          <p:cNvPr id="19" name="Rectangle 3"/>
          <p:cNvSpPr txBox="1">
            <a:spLocks noChangeArrowheads="1"/>
          </p:cNvSpPr>
          <p:nvPr/>
        </p:nvSpPr>
        <p:spPr>
          <a:xfrm>
            <a:off x="10507690" y="6043602"/>
            <a:ext cx="1978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Окрасочный участок</a:t>
            </a:r>
          </a:p>
        </p:txBody>
      </p:sp>
      <p:sp>
        <p:nvSpPr>
          <p:cNvPr id="20" name="Заголовок 1">
            <a:extLst>
              <a:ext uri="{FF2B5EF4-FFF2-40B4-BE49-F238E27FC236}">
                <a16:creationId xmlns:a16="http://schemas.microsoft.com/office/drawing/2014/main" xmlns="" id="{23D9FD6A-BDA2-4564-9036-CB79BA87BD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9" y="402456"/>
            <a:ext cx="11591866" cy="81973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АО «НИИ «Вектор» сегодня: опытное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489190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736701" y="1096323"/>
            <a:ext cx="11739810" cy="447870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b="1" dirty="0">
                <a:cs typeface="Arial" charset="0"/>
              </a:rPr>
              <a:t>Производственная база  (сборочное производство)</a:t>
            </a:r>
          </a:p>
        </p:txBody>
      </p:sp>
      <p:sp>
        <p:nvSpPr>
          <p:cNvPr id="78" name="Номер слайда 7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/>
              <a:pPr/>
              <a:t>11</a:t>
            </a:fld>
            <a:endParaRPr lang="ru-RU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862586" y="3592356"/>
            <a:ext cx="34481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Автоматическая оптическая инспекция</a:t>
            </a:r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 bwMode="auto">
          <a:xfrm>
            <a:off x="1218895" y="1612356"/>
            <a:ext cx="2735541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1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158764" y="1612356"/>
            <a:ext cx="2567523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6945885" y="1612356"/>
            <a:ext cx="265360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" name="Рисунок 2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/>
        </p:blipFill>
        <p:spPr>
          <a:xfrm>
            <a:off x="9811269" y="1612356"/>
            <a:ext cx="261444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" name="Picture 12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92" r="1283"/>
          <a:stretch/>
        </p:blipFill>
        <p:spPr bwMode="auto">
          <a:xfrm>
            <a:off x="4158763" y="4283387"/>
            <a:ext cx="2561125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5" name="Рисунок 2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699"/>
          <a:stretch/>
        </p:blipFill>
        <p:spPr>
          <a:xfrm>
            <a:off x="1170772" y="4283387"/>
            <a:ext cx="2783664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4" r="3234"/>
          <a:stretch/>
        </p:blipFill>
        <p:spPr>
          <a:xfrm>
            <a:off x="6945884" y="4283387"/>
            <a:ext cx="2653609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82" r="-1189"/>
          <a:stretch/>
        </p:blipFill>
        <p:spPr>
          <a:xfrm>
            <a:off x="9862069" y="4283387"/>
            <a:ext cx="2614442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Rectangle 3"/>
          <p:cNvSpPr txBox="1">
            <a:spLocks noChangeArrowheads="1"/>
          </p:cNvSpPr>
          <p:nvPr/>
        </p:nvSpPr>
        <p:spPr>
          <a:xfrm>
            <a:off x="4071554" y="3592356"/>
            <a:ext cx="2735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Рентгеновский контроль</a:t>
            </a:r>
          </a:p>
        </p:txBody>
      </p:sp>
      <p:sp>
        <p:nvSpPr>
          <p:cNvPr id="29" name="Rectangle 3"/>
          <p:cNvSpPr txBox="1">
            <a:spLocks noChangeArrowheads="1"/>
          </p:cNvSpPr>
          <p:nvPr/>
        </p:nvSpPr>
        <p:spPr>
          <a:xfrm>
            <a:off x="6904917" y="3592356"/>
            <a:ext cx="273554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Лакирование ПП</a:t>
            </a:r>
          </a:p>
        </p:txBody>
      </p:sp>
      <p:sp>
        <p:nvSpPr>
          <p:cNvPr id="34" name="Rectangle 3"/>
          <p:cNvSpPr txBox="1">
            <a:spLocks noChangeArrowheads="1"/>
          </p:cNvSpPr>
          <p:nvPr/>
        </p:nvSpPr>
        <p:spPr>
          <a:xfrm>
            <a:off x="9801519" y="3592356"/>
            <a:ext cx="273554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Вакуумирование и пропитка</a:t>
            </a:r>
          </a:p>
        </p:txBody>
      </p:sp>
      <p:sp>
        <p:nvSpPr>
          <p:cNvPr id="40" name="Rectangle 3"/>
          <p:cNvSpPr txBox="1">
            <a:spLocks noChangeArrowheads="1"/>
          </p:cNvSpPr>
          <p:nvPr/>
        </p:nvSpPr>
        <p:spPr>
          <a:xfrm>
            <a:off x="1218894" y="6263387"/>
            <a:ext cx="273554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ru-RU" sz="1800" dirty="0"/>
              <a:t>Изготовление кабелей</a:t>
            </a:r>
          </a:p>
        </p:txBody>
      </p:sp>
      <p:sp>
        <p:nvSpPr>
          <p:cNvPr id="41" name="Rectangle 3"/>
          <p:cNvSpPr txBox="1">
            <a:spLocks noChangeArrowheads="1"/>
          </p:cNvSpPr>
          <p:nvPr/>
        </p:nvSpPr>
        <p:spPr>
          <a:xfrm>
            <a:off x="4071554" y="6263387"/>
            <a:ext cx="273554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ru-RU" sz="1800" dirty="0"/>
              <a:t>Объемный монтаж</a:t>
            </a:r>
          </a:p>
        </p:txBody>
      </p:sp>
      <p:sp>
        <p:nvSpPr>
          <p:cNvPr id="42" name="Rectangle 3"/>
          <p:cNvSpPr txBox="1">
            <a:spLocks noChangeArrowheads="1"/>
          </p:cNvSpPr>
          <p:nvPr/>
        </p:nvSpPr>
        <p:spPr>
          <a:xfrm>
            <a:off x="6904917" y="6263387"/>
            <a:ext cx="2735541" cy="4247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ru-RU" sz="1800" dirty="0"/>
              <a:t>Гравировка панелей  </a:t>
            </a:r>
          </a:p>
        </p:txBody>
      </p:sp>
      <p:sp>
        <p:nvSpPr>
          <p:cNvPr id="43" name="Rectangle 3"/>
          <p:cNvSpPr txBox="1">
            <a:spLocks noChangeArrowheads="1"/>
          </p:cNvSpPr>
          <p:nvPr/>
        </p:nvSpPr>
        <p:spPr>
          <a:xfrm>
            <a:off x="9801519" y="6225679"/>
            <a:ext cx="2735541" cy="7571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r>
              <a:rPr lang="ru-RU" sz="1800" dirty="0"/>
              <a:t>Слесарно-сборочные работы</a:t>
            </a:r>
          </a:p>
        </p:txBody>
      </p:sp>
      <p:sp>
        <p:nvSpPr>
          <p:cNvPr id="31" name="Заголовок 1">
            <a:extLst>
              <a:ext uri="{FF2B5EF4-FFF2-40B4-BE49-F238E27FC236}">
                <a16:creationId xmlns:a16="http://schemas.microsoft.com/office/drawing/2014/main" xmlns="" id="{9BFB1844-A725-4FF0-BE9E-C0DF2FC567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9" y="402456"/>
            <a:ext cx="11591866" cy="81973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АО «НИИ «Вектор» сегодня: опытное производство</a:t>
            </a:r>
          </a:p>
        </p:txBody>
      </p:sp>
    </p:spTree>
    <p:extLst>
      <p:ext uri="{BB962C8B-B14F-4D97-AF65-F5344CB8AC3E}">
        <p14:creationId xmlns:p14="http://schemas.microsoft.com/office/powerpoint/2010/main" val="2133550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Номер слайда 7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/>
              <a:pPr/>
              <a:t>12</a:t>
            </a:fld>
            <a:endParaRPr lang="ru-RU" dirty="0"/>
          </a:p>
        </p:txBody>
      </p:sp>
      <p:sp>
        <p:nvSpPr>
          <p:cNvPr id="15" name="Rectangle 3"/>
          <p:cNvSpPr txBox="1">
            <a:spLocks noChangeArrowheads="1"/>
          </p:cNvSpPr>
          <p:nvPr/>
        </p:nvSpPr>
        <p:spPr>
          <a:xfrm>
            <a:off x="131975" y="3289794"/>
            <a:ext cx="53827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ru-RU"/>
            </a:defPPr>
            <a:lvl1pPr algn="ctr">
              <a:lnSpc>
                <a:spcPct val="120000"/>
              </a:lnSpc>
              <a:defRPr sz="1200"/>
            </a:lvl1pPr>
          </a:lstStyle>
          <a:p>
            <a:pPr>
              <a:lnSpc>
                <a:spcPct val="100000"/>
              </a:lnSpc>
            </a:pPr>
            <a:r>
              <a:rPr lang="ru-RU" sz="1800" dirty="0"/>
              <a:t>Новый лабораторно-производственный </a:t>
            </a:r>
            <a:endParaRPr lang="ru-RU" sz="1800" dirty="0" smtClean="0"/>
          </a:p>
          <a:p>
            <a:pPr>
              <a:lnSpc>
                <a:spcPct val="100000"/>
              </a:lnSpc>
            </a:pPr>
            <a:r>
              <a:rPr lang="ru-RU" sz="1800" dirty="0" smtClean="0"/>
              <a:t>корпус для </a:t>
            </a:r>
            <a:r>
              <a:rPr lang="ru-RU" sz="1800" dirty="0"/>
              <a:t>безэховой камеры</a:t>
            </a:r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861992" y="6274421"/>
            <a:ext cx="3961972" cy="282260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Участок вибрационных испытаний</a:t>
            </a:r>
          </a:p>
        </p:txBody>
      </p:sp>
      <p:sp>
        <p:nvSpPr>
          <p:cNvPr id="36" name="Заголовок 1"/>
          <p:cNvSpPr txBox="1">
            <a:spLocks/>
          </p:cNvSpPr>
          <p:nvPr/>
        </p:nvSpPr>
        <p:spPr>
          <a:xfrm>
            <a:off x="5109813" y="6312470"/>
            <a:ext cx="3822217" cy="255142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Участок ударных испытаний</a:t>
            </a:r>
          </a:p>
        </p:txBody>
      </p:sp>
      <p:pic>
        <p:nvPicPr>
          <p:cNvPr id="32" name="Рисунок 3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586" y="4010216"/>
            <a:ext cx="122569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54663" y="4010216"/>
            <a:ext cx="110824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4751" y="4010216"/>
            <a:ext cx="1527514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" name="Рисунок 3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33383" y="4043137"/>
            <a:ext cx="2395347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106513" y="4043136"/>
            <a:ext cx="1377019" cy="216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9138864" y="4043136"/>
            <a:ext cx="3514665" cy="2160000"/>
          </a:xfrm>
          <a:prstGeom prst="rect">
            <a:avLst/>
          </a:prstGeom>
          <a:noFill/>
          <a:ln>
            <a:noFill/>
          </a:ln>
        </p:spPr>
      </p:pic>
      <p:sp>
        <p:nvSpPr>
          <p:cNvPr id="44" name="Заголовок 1"/>
          <p:cNvSpPr txBox="1">
            <a:spLocks/>
          </p:cNvSpPr>
          <p:nvPr/>
        </p:nvSpPr>
        <p:spPr>
          <a:xfrm>
            <a:off x="9138864" y="6540482"/>
            <a:ext cx="3514665" cy="245721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defPPr>
              <a:defRPr lang="ru-RU"/>
            </a:defPPr>
            <a:lvl1pPr algn="ctr" defTabSz="514307">
              <a:lnSpc>
                <a:spcPct val="90000"/>
              </a:lnSpc>
              <a:spcBef>
                <a:spcPct val="0"/>
              </a:spcBef>
              <a:buNone/>
              <a:defRPr sz="1600">
                <a:ea typeface="+mj-ea"/>
                <a:cs typeface="Times New Roman" panose="02020603050405020304" pitchFamily="18" charset="0"/>
              </a:defRPr>
            </a:lvl1pPr>
          </a:lstStyle>
          <a:p>
            <a:r>
              <a:rPr lang="ru-RU" sz="1800" dirty="0"/>
              <a:t/>
            </a:r>
            <a:br>
              <a:rPr lang="ru-RU" sz="1800" dirty="0"/>
            </a:br>
            <a:r>
              <a:rPr lang="ru-RU" sz="1800" dirty="0"/>
              <a:t>Участок электрических испытаний</a:t>
            </a:r>
          </a:p>
        </p:txBody>
      </p:sp>
      <p:sp>
        <p:nvSpPr>
          <p:cNvPr id="45" name="Заголовок 1"/>
          <p:cNvSpPr txBox="1">
            <a:spLocks/>
          </p:cNvSpPr>
          <p:nvPr/>
        </p:nvSpPr>
        <p:spPr>
          <a:xfrm>
            <a:off x="4393074" y="3422867"/>
            <a:ext cx="7127950" cy="310890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Участок климатических испытаний</a:t>
            </a:r>
          </a:p>
        </p:txBody>
      </p:sp>
      <p:pic>
        <p:nvPicPr>
          <p:cNvPr id="46" name="Picture 2"/>
          <p:cNvPicPr>
            <a:picLocks noChangeAspect="1" noChangeArrowheads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27"/>
          <a:stretch/>
        </p:blipFill>
        <p:spPr bwMode="auto">
          <a:xfrm>
            <a:off x="1381073" y="1427032"/>
            <a:ext cx="3012001" cy="181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7" name="Рисунок 46"/>
          <p:cNvPicPr>
            <a:picLocks noChangeAspect="1"/>
          </p:cNvPicPr>
          <p:nvPr/>
        </p:nvPicPr>
        <p:blipFill rotWithShape="1">
          <a:blip r:embed="rId9"/>
          <a:srcRect r="3339" b="13522"/>
          <a:stretch/>
        </p:blipFill>
        <p:spPr>
          <a:xfrm>
            <a:off x="7745704" y="1427032"/>
            <a:ext cx="4206804" cy="1819077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Рисунок 47"/>
          <p:cNvPicPr>
            <a:picLocks noChangeAspect="1"/>
          </p:cNvPicPr>
          <p:nvPr/>
        </p:nvPicPr>
        <p:blipFill rotWithShape="1">
          <a:blip r:embed="rId10" cstate="print"/>
          <a:srcRect b="8127"/>
          <a:stretch/>
        </p:blipFill>
        <p:spPr>
          <a:xfrm>
            <a:off x="4824558" y="1427032"/>
            <a:ext cx="2853835" cy="1819077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Заголовок 1">
            <a:extLst>
              <a:ext uri="{FF2B5EF4-FFF2-40B4-BE49-F238E27FC236}">
                <a16:creationId xmlns:a16="http://schemas.microsoft.com/office/drawing/2014/main" xmlns="" id="{D282F63F-77BE-48A2-83C8-5BADFD1375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68829" y="402456"/>
            <a:ext cx="11591866" cy="819734"/>
          </a:xfrm>
        </p:spPr>
        <p:txBody>
          <a:bodyPr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АО «НИИ «Вектор» сегодня: испытательный центр</a:t>
            </a:r>
          </a:p>
        </p:txBody>
      </p:sp>
    </p:spTree>
    <p:extLst>
      <p:ext uri="{BB962C8B-B14F-4D97-AF65-F5344CB8AC3E}">
        <p14:creationId xmlns:p14="http://schemas.microsoft.com/office/powerpoint/2010/main" val="3063203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бъект 4"/>
          <p:cNvSpPr>
            <a:spLocks noGrp="1"/>
          </p:cNvSpPr>
          <p:nvPr>
            <p:ph idx="1"/>
          </p:nvPr>
        </p:nvSpPr>
        <p:spPr>
          <a:xfrm>
            <a:off x="900176" y="1136215"/>
            <a:ext cx="11739810" cy="2828738"/>
          </a:xfrm>
        </p:spPr>
        <p:txBody>
          <a:bodyPr>
            <a:noAutofit/>
          </a:bodyPr>
          <a:lstStyle/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cs typeface="Arial" charset="0"/>
              </a:rPr>
              <a:t>Собственный испытательный полигон площадью 130 га </a:t>
            </a:r>
            <a:r>
              <a:rPr lang="ru-RU" dirty="0" smtClean="0">
                <a:cs typeface="Arial" charset="0"/>
              </a:rPr>
              <a:t>представляет </a:t>
            </a:r>
            <a:r>
              <a:rPr lang="ru-RU" dirty="0">
                <a:cs typeface="Arial" charset="0"/>
              </a:rPr>
              <a:t>собой специализированную территориально распределенную испытательную базу, оснащенную высокоточными измерительными приборами, типовыми источниками радиоизлучения, поворотными платформами, оборудованными позициями и вышками для размещения объектов испытаний и источников излучения.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r>
              <a:rPr lang="ru-RU" dirty="0">
                <a:cs typeface="Arial" charset="0"/>
              </a:rPr>
              <a:t>Оснащенность полигона позволяет проводить не только предварительные и типовые, но и государственные испытания. </a:t>
            </a:r>
          </a:p>
          <a:p>
            <a:pPr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</a:pPr>
            <a:endParaRPr lang="ru-RU" dirty="0">
              <a:cs typeface="Arial" charset="0"/>
            </a:endParaRPr>
          </a:p>
        </p:txBody>
      </p:sp>
      <p:sp>
        <p:nvSpPr>
          <p:cNvPr id="78" name="Номер слайда 77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/>
              <a:pPr/>
              <a:t>13</a:t>
            </a:fld>
            <a:endParaRPr lang="ru-RU" dirty="0"/>
          </a:p>
        </p:txBody>
      </p:sp>
      <p:sp>
        <p:nvSpPr>
          <p:cNvPr id="31" name="Заголовок 1"/>
          <p:cNvSpPr txBox="1">
            <a:spLocks/>
          </p:cNvSpPr>
          <p:nvPr/>
        </p:nvSpPr>
        <p:spPr>
          <a:xfrm>
            <a:off x="957836" y="6455460"/>
            <a:ext cx="2476251" cy="282260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Один из лабораторных корпусов</a:t>
            </a:r>
          </a:p>
        </p:txBody>
      </p:sp>
      <p:pic>
        <p:nvPicPr>
          <p:cNvPr id="19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56" t="17734" r="2291"/>
          <a:stretch/>
        </p:blipFill>
        <p:spPr bwMode="auto">
          <a:xfrm>
            <a:off x="3621948" y="3873742"/>
            <a:ext cx="3600856" cy="198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9897811" y="3873742"/>
            <a:ext cx="2676128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410665" y="3873742"/>
            <a:ext cx="2411252" cy="198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22"/>
          <a:stretch/>
        </p:blipFill>
        <p:spPr>
          <a:xfrm>
            <a:off x="948444" y="3873742"/>
            <a:ext cx="2485643" cy="1980000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Заголовок 1"/>
          <p:cNvSpPr txBox="1">
            <a:spLocks/>
          </p:cNvSpPr>
          <p:nvPr/>
        </p:nvSpPr>
        <p:spPr>
          <a:xfrm>
            <a:off x="3621948" y="6287372"/>
            <a:ext cx="3600856" cy="429897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Стенд натурных испытаний</a:t>
            </a:r>
          </a:p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средств и комплексов радиомониторинга</a:t>
            </a:r>
          </a:p>
        </p:txBody>
      </p:sp>
      <p:sp>
        <p:nvSpPr>
          <p:cNvPr id="24" name="Заголовок 1"/>
          <p:cNvSpPr txBox="1">
            <a:spLocks/>
          </p:cNvSpPr>
          <p:nvPr/>
        </p:nvSpPr>
        <p:spPr>
          <a:xfrm>
            <a:off x="7410665" y="6287373"/>
            <a:ext cx="5163274" cy="282260"/>
          </a:xfrm>
          <a:prstGeom prst="rect">
            <a:avLst/>
          </a:prstGeom>
        </p:spPr>
        <p:txBody>
          <a:bodyPr vert="horz" lIns="107287" tIns="53643" rIns="107287" bIns="53643" rtlCol="0" anchor="b">
            <a:noAutofit/>
          </a:bodyPr>
          <a:lstStyle>
            <a:lvl1pPr algn="ctr" defTabSz="51430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74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sz="1800" dirty="0">
                <a:latin typeface="+mn-lt"/>
                <a:cs typeface="Times New Roman" panose="02020603050405020304" pitchFamily="18" charset="0"/>
              </a:rPr>
              <a:t>Поворотная платформа для настройки и натурных испытаний</a:t>
            </a:r>
          </a:p>
        </p:txBody>
      </p:sp>
      <p:sp>
        <p:nvSpPr>
          <p:cNvPr id="12" name="Заголовок 1">
            <a:extLst>
              <a:ext uri="{FF2B5EF4-FFF2-40B4-BE49-F238E27FC236}">
                <a16:creationId xmlns:a16="http://schemas.microsoft.com/office/drawing/2014/main" xmlns="" id="{31308C11-A836-4B9B-BB78-225FB033885B}"/>
              </a:ext>
            </a:extLst>
          </p:cNvPr>
          <p:cNvSpPr txBox="1">
            <a:spLocks/>
          </p:cNvSpPr>
          <p:nvPr/>
        </p:nvSpPr>
        <p:spPr>
          <a:xfrm>
            <a:off x="668829" y="402456"/>
            <a:ext cx="11591866" cy="819734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6AD1E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АО «НИИ «Вектор» сегодня: испытательный полигон</a:t>
            </a:r>
          </a:p>
        </p:txBody>
      </p:sp>
    </p:spTree>
    <p:extLst>
      <p:ext uri="{BB962C8B-B14F-4D97-AF65-F5344CB8AC3E}">
        <p14:creationId xmlns:p14="http://schemas.microsoft.com/office/powerpoint/2010/main" val="649618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6" y="4128382"/>
            <a:ext cx="13439422" cy="2218098"/>
          </a:xfrm>
          <a:prstGeom prst="rect">
            <a:avLst/>
          </a:prstGeom>
          <a:solidFill>
            <a:srgbClr val="6AD1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9" tIns="45714" rIns="91429" bIns="45714" rtlCol="0" anchor="ctr"/>
          <a:lstStyle/>
          <a:p>
            <a:pPr algn="ctr"/>
            <a:endParaRPr lang="ru-RU" sz="2881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240" y="4310770"/>
            <a:ext cx="6020880" cy="1940461"/>
          </a:xfrm>
        </p:spPr>
        <p:txBody>
          <a:bodyPr>
            <a:noAutofit/>
          </a:bodyPr>
          <a:lstStyle/>
          <a:p>
            <a:pPr marL="268262" fontAlgn="ctr">
              <a:lnSpc>
                <a:spcPct val="100000"/>
              </a:lnSpc>
            </a:pPr>
            <a:r>
              <a:rPr lang="ru-RU" sz="1470" b="1" dirty="0">
                <a:solidFill>
                  <a:srgbClr val="002060"/>
                </a:solidFill>
              </a:rPr>
              <a:t>Юридический адрес:</a:t>
            </a:r>
            <a:endParaRPr lang="en-US" sz="1470" b="1" dirty="0">
              <a:solidFill>
                <a:srgbClr val="002060"/>
              </a:solidFill>
            </a:endParaRPr>
          </a:p>
          <a:p>
            <a:pPr marL="268262" fontAlgn="ctr">
              <a:lnSpc>
                <a:spcPct val="100000"/>
              </a:lnSpc>
            </a:pPr>
            <a:r>
              <a:rPr lang="ru-RU" sz="1470" dirty="0">
                <a:solidFill>
                  <a:srgbClr val="002060"/>
                </a:solidFill>
              </a:rPr>
              <a:t>ул. Академика Павлова, д.14а, г. Санкт-Петербург, 197376</a:t>
            </a:r>
          </a:p>
          <a:p>
            <a:pPr marL="268262" fontAlgn="ctr">
              <a:lnSpc>
                <a:spcPct val="100000"/>
              </a:lnSpc>
            </a:pPr>
            <a:r>
              <a:rPr lang="ru-RU" sz="1470" b="1" dirty="0">
                <a:solidFill>
                  <a:srgbClr val="002060"/>
                </a:solidFill>
              </a:rPr>
              <a:t>Физический адрес основного офиса</a:t>
            </a:r>
            <a:r>
              <a:rPr lang="en-US" sz="1470" b="1" dirty="0">
                <a:solidFill>
                  <a:srgbClr val="002060"/>
                </a:solidFill>
              </a:rPr>
              <a:t>:</a:t>
            </a:r>
          </a:p>
          <a:p>
            <a:pPr marL="268262" fontAlgn="ctr">
              <a:lnSpc>
                <a:spcPct val="100000"/>
              </a:lnSpc>
            </a:pPr>
            <a:r>
              <a:rPr lang="ru-RU" sz="1470" dirty="0">
                <a:solidFill>
                  <a:srgbClr val="002060"/>
                </a:solidFill>
              </a:rPr>
              <a:t>ул. Кантемировская, д. 10, г. Санкт-Петербург, 197342</a:t>
            </a:r>
          </a:p>
          <a:p>
            <a:pPr marL="268262" fontAlgn="ctr">
              <a:lnSpc>
                <a:spcPct val="100000"/>
              </a:lnSpc>
            </a:pPr>
            <a:r>
              <a:rPr lang="ru-RU" sz="1470" dirty="0">
                <a:solidFill>
                  <a:srgbClr val="002060"/>
                </a:solidFill>
              </a:rPr>
              <a:t>тел./факс: +7 (812) 591-72-74, тел.: +7 (812) 295-10-97</a:t>
            </a:r>
          </a:p>
          <a:p>
            <a:pPr marL="268262" lvl="1" fontAlgn="ctr">
              <a:lnSpc>
                <a:spcPct val="100000"/>
              </a:lnSpc>
            </a:pPr>
            <a:r>
              <a:rPr lang="en-US" sz="1470" dirty="0">
                <a:solidFill>
                  <a:schemeClr val="accent4">
                    <a:lumMod val="10000"/>
                  </a:schemeClr>
                </a:solidFill>
              </a:rPr>
              <a:t>E</a:t>
            </a:r>
            <a:r>
              <a:rPr lang="ru-RU" sz="1470" dirty="0">
                <a:solidFill>
                  <a:schemeClr val="accent4">
                    <a:lumMod val="10000"/>
                  </a:schemeClr>
                </a:solidFill>
              </a:rPr>
              <a:t>-</a:t>
            </a:r>
            <a:r>
              <a:rPr lang="ru-RU" sz="1470" dirty="0" err="1">
                <a:solidFill>
                  <a:schemeClr val="accent4">
                    <a:lumMod val="10000"/>
                  </a:schemeClr>
                </a:solidFill>
              </a:rPr>
              <a:t>mail</a:t>
            </a:r>
            <a:r>
              <a:rPr lang="ru-RU" sz="1470" dirty="0">
                <a:solidFill>
                  <a:schemeClr val="accent4">
                    <a:lumMod val="10000"/>
                  </a:schemeClr>
                </a:solidFill>
              </a:rPr>
              <a:t>: </a:t>
            </a:r>
            <a:r>
              <a:rPr lang="ru-RU" sz="1470" dirty="0">
                <a:solidFill>
                  <a:schemeClr val="accent4">
                    <a:lumMod val="10000"/>
                  </a:schemeClr>
                </a:solidFill>
                <a:hlinkClick r:id="rId2"/>
              </a:rPr>
              <a:t>nii@nii-vektor.ru </a:t>
            </a:r>
            <a:r>
              <a:rPr lang="ru-RU" sz="1470" dirty="0">
                <a:solidFill>
                  <a:schemeClr val="accent4">
                    <a:lumMod val="10000"/>
                  </a:schemeClr>
                </a:solidFill>
              </a:rPr>
              <a:t>, </a:t>
            </a:r>
            <a:r>
              <a:rPr lang="en-US" sz="1470" dirty="0">
                <a:solidFill>
                  <a:schemeClr val="accent4">
                    <a:lumMod val="10000"/>
                  </a:schemeClr>
                </a:solidFill>
              </a:rPr>
              <a:t>URL: </a:t>
            </a:r>
            <a:r>
              <a:rPr lang="ru-RU" sz="1470" dirty="0">
                <a:solidFill>
                  <a:schemeClr val="accent4">
                    <a:lumMod val="10000"/>
                  </a:schemeClr>
                </a:solidFill>
                <a:hlinkClick r:id="rId3"/>
              </a:rPr>
              <a:t>http://www.nii-vektor.ru</a:t>
            </a:r>
            <a:endParaRPr lang="ru-RU" sz="1470" dirty="0">
              <a:solidFill>
                <a:schemeClr val="accent4">
                  <a:lumMod val="10000"/>
                </a:schemeClr>
              </a:solidFill>
            </a:endParaRPr>
          </a:p>
        </p:txBody>
      </p:sp>
      <p:sp>
        <p:nvSpPr>
          <p:cNvPr id="11" name="Объект 2"/>
          <p:cNvSpPr txBox="1">
            <a:spLocks/>
          </p:cNvSpPr>
          <p:nvPr/>
        </p:nvSpPr>
        <p:spPr>
          <a:xfrm>
            <a:off x="7619976" y="4365665"/>
            <a:ext cx="5546650" cy="1885565"/>
          </a:xfrm>
          <a:prstGeom prst="rect">
            <a:avLst/>
          </a:prstGeom>
        </p:spPr>
        <p:txBody>
          <a:bodyPr vert="horz" lIns="91429" tIns="45714" rIns="91429" bIns="45714" rtlCol="0">
            <a:normAutofit/>
          </a:bodyPr>
          <a:lstStyle>
            <a:lvl1pPr marL="251986" indent="-251986" algn="l" defTabSz="1007943" rtl="0" eaLnBrk="1" latinLnBrk="0" hangingPunct="1">
              <a:lnSpc>
                <a:spcPct val="90000"/>
              </a:lnSpc>
              <a:spcBef>
                <a:spcPts val="1102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5595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59929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763900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267872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Clr>
                <a:srgbClr val="B70088"/>
              </a:buClr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771844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275815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779787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283758" indent="-251986" algn="l" defTabSz="1007943" rtl="0" eaLnBrk="1" latinLnBrk="0" hangingPunct="1">
              <a:lnSpc>
                <a:spcPct val="90000"/>
              </a:lnSpc>
              <a:spcBef>
                <a:spcPts val="551"/>
              </a:spcBef>
              <a:buFont typeface="Arial" panose="020B0604020202020204" pitchFamily="34" charset="0"/>
              <a:buChar char="•"/>
              <a:defRPr sz="198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/>
              <a:t>ИНН </a:t>
            </a:r>
            <a:r>
              <a:rPr lang="ru-RU" sz="1470" dirty="0">
                <a:solidFill>
                  <a:srgbClr val="002060"/>
                </a:solidFill>
              </a:rPr>
              <a:t>7813491943   КПП 783450001</a:t>
            </a:r>
            <a:endParaRPr lang="en-US" sz="147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>
                <a:solidFill>
                  <a:srgbClr val="002060"/>
                </a:solidFill>
              </a:rPr>
              <a:t>ОГРН 1117847020400 ОКПО 07525192</a:t>
            </a:r>
            <a:endParaRPr lang="en-US" sz="147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>
                <a:solidFill>
                  <a:srgbClr val="002060"/>
                </a:solidFill>
              </a:rPr>
              <a:t>р/c 40702810605000000145</a:t>
            </a:r>
            <a:endParaRPr lang="en-US" sz="147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>
                <a:solidFill>
                  <a:srgbClr val="002060"/>
                </a:solidFill>
              </a:rPr>
              <a:t>Филиал АО АКБ "НОВИКОМБАНК" в г. С – Петербурге</a:t>
            </a:r>
            <a:endParaRPr lang="en-US" sz="147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>
                <a:solidFill>
                  <a:srgbClr val="002060"/>
                </a:solidFill>
              </a:rPr>
              <a:t>Кор. счет № 30101810400000000902</a:t>
            </a:r>
            <a:endParaRPr lang="en-US" sz="1470" dirty="0">
              <a:solidFill>
                <a:srgbClr val="002060"/>
              </a:solidFill>
            </a:endParaRPr>
          </a:p>
          <a:p>
            <a:pPr marL="0" indent="0" algn="r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None/>
            </a:pPr>
            <a:r>
              <a:rPr lang="ru-RU" sz="1470" dirty="0">
                <a:solidFill>
                  <a:srgbClr val="002060"/>
                </a:solidFill>
              </a:rPr>
              <a:t>БИК 044030902</a:t>
            </a:r>
            <a:endParaRPr lang="ru-RU" sz="1470" b="1" dirty="0">
              <a:solidFill>
                <a:srgbClr val="002060"/>
              </a:solidFill>
              <a:cs typeface="Arial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07" b="26565"/>
          <a:stretch/>
        </p:blipFill>
        <p:spPr>
          <a:xfrm>
            <a:off x="130804" y="-1"/>
            <a:ext cx="13308795" cy="4128381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14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30986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Тренды</a:t>
            </a:r>
            <a:r>
              <a:rPr lang="en-US" dirty="0"/>
              <a:t>,</a:t>
            </a:r>
            <a:r>
              <a:rPr lang="ru-RU" dirty="0"/>
              <a:t> угрозы и решения. Опасность </a:t>
            </a:r>
            <a:r>
              <a:rPr lang="ru-RU" dirty="0" smtClean="0"/>
              <a:t>БПЛА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935915" y="1398495"/>
            <a:ext cx="5626250" cy="20654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800"/>
              </a:spcAft>
            </a:pPr>
            <a:r>
              <a:rPr lang="ru-RU" sz="1800" b="1" dirty="0">
                <a:solidFill>
                  <a:schemeClr val="tx1"/>
                </a:solidFill>
              </a:rPr>
              <a:t>Тренды</a:t>
            </a:r>
            <a:r>
              <a:rPr lang="en-US" sz="1800" b="1" dirty="0">
                <a:solidFill>
                  <a:schemeClr val="tx1"/>
                </a:solidFill>
              </a:rPr>
              <a:t>: </a:t>
            </a:r>
            <a:endParaRPr lang="ru-RU" sz="1800" b="1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развитие парка </a:t>
            </a:r>
            <a:r>
              <a:rPr lang="ru-RU" sz="1600" dirty="0" smtClean="0">
                <a:solidFill>
                  <a:schemeClr val="tx1"/>
                </a:solidFill>
              </a:rPr>
              <a:t>БПЛА;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доступность </a:t>
            </a:r>
            <a:r>
              <a:rPr lang="ru-RU" sz="1600" dirty="0" smtClean="0">
                <a:solidFill>
                  <a:schemeClr val="tx1"/>
                </a:solidFill>
              </a:rPr>
              <a:t>БПЛА;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улучшение технических характеристик </a:t>
            </a:r>
            <a:r>
              <a:rPr lang="ru-RU" sz="1600" dirty="0" smtClean="0">
                <a:solidFill>
                  <a:schemeClr val="tx1"/>
                </a:solidFill>
              </a:rPr>
              <a:t>БПЛА;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увеличение областей применения БПЛА.</a:t>
            </a:r>
            <a:endParaRPr lang="ru-RU" sz="1600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935915" y="3779839"/>
            <a:ext cx="5626250" cy="2975966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800"/>
              </a:spcAft>
            </a:pPr>
            <a:r>
              <a:rPr lang="ru-RU" sz="1800" b="1" dirty="0">
                <a:solidFill>
                  <a:schemeClr val="tx1"/>
                </a:solidFill>
              </a:rPr>
              <a:t>Существующие решения:</a:t>
            </a: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системы </a:t>
            </a:r>
            <a:r>
              <a:rPr lang="ru-RU" sz="1600" dirty="0">
                <a:solidFill>
                  <a:schemeClr val="tx1"/>
                </a:solidFill>
              </a:rPr>
              <a:t>видеонаблюдения (</a:t>
            </a:r>
            <a:r>
              <a:rPr lang="ru-RU" sz="1600" dirty="0" err="1">
                <a:solidFill>
                  <a:schemeClr val="tx1"/>
                </a:solidFill>
              </a:rPr>
              <a:t>низкоэффективны</a:t>
            </a:r>
            <a:r>
              <a:rPr lang="ru-RU" sz="1600" dirty="0">
                <a:solidFill>
                  <a:schemeClr val="tx1"/>
                </a:solidFill>
              </a:rPr>
              <a:t>, зависимы от погодных условий, не видят небо</a:t>
            </a:r>
            <a:r>
              <a:rPr lang="ru-RU" sz="1600" dirty="0" smtClean="0">
                <a:solidFill>
                  <a:schemeClr val="tx1"/>
                </a:solidFill>
              </a:rPr>
              <a:t>);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мобильные </a:t>
            </a:r>
            <a:r>
              <a:rPr lang="ru-RU" sz="1600" dirty="0">
                <a:solidFill>
                  <a:schemeClr val="tx1"/>
                </a:solidFill>
              </a:rPr>
              <a:t>бригады (инертны, дорогостоящие в обеспечении, человеческий фактор</a:t>
            </a:r>
            <a:r>
              <a:rPr lang="ru-RU" sz="1600" dirty="0" smtClean="0">
                <a:solidFill>
                  <a:schemeClr val="tx1"/>
                </a:solidFill>
              </a:rPr>
              <a:t>);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активные </a:t>
            </a:r>
            <a:r>
              <a:rPr lang="ru-RU" sz="1600" dirty="0">
                <a:solidFill>
                  <a:schemeClr val="tx1"/>
                </a:solidFill>
              </a:rPr>
              <a:t>РЛС (запрещено использование в местах массового скопления людей, необходимо разрешение на использование радиочастоты, могут негативно влиять на работоспособность электрооборудования, дорогостоящие).</a:t>
            </a: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endParaRPr lang="ru-RU" sz="1600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6863378" y="1398495"/>
            <a:ext cx="5626250" cy="206546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>
              <a:spcAft>
                <a:spcPts val="1800"/>
              </a:spcAft>
            </a:pPr>
            <a:r>
              <a:rPr lang="ru-RU" sz="1800" b="1" dirty="0">
                <a:solidFill>
                  <a:schemeClr val="tx1"/>
                </a:solidFill>
              </a:rPr>
              <a:t>Угрозы:</a:t>
            </a: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>
                <a:solidFill>
                  <a:schemeClr val="tx1"/>
                </a:solidFill>
              </a:rPr>
              <a:t>у</a:t>
            </a:r>
            <a:r>
              <a:rPr lang="ru-RU" sz="1600" dirty="0" smtClean="0">
                <a:solidFill>
                  <a:schemeClr val="tx1"/>
                </a:solidFill>
              </a:rPr>
              <a:t>величение </a:t>
            </a:r>
            <a:r>
              <a:rPr lang="ru-RU" sz="1600" dirty="0">
                <a:solidFill>
                  <a:schemeClr val="tx1"/>
                </a:solidFill>
              </a:rPr>
              <a:t>использование БПЛА террористами в том числе с использованием химического и бактериологического </a:t>
            </a:r>
            <a:r>
              <a:rPr lang="ru-RU" sz="1600" dirty="0" smtClean="0">
                <a:solidFill>
                  <a:schemeClr val="tx1"/>
                </a:solidFill>
              </a:rPr>
              <a:t>оружия;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осуществление </a:t>
            </a:r>
            <a:r>
              <a:rPr lang="ru-RU" sz="1600" dirty="0">
                <a:solidFill>
                  <a:schemeClr val="tx1"/>
                </a:solidFill>
              </a:rPr>
              <a:t>промышленного шпионажа с использованием БПЛА.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63378" y="3779839"/>
            <a:ext cx="5626250" cy="297596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  <a:ln>
            <a:solidFill>
              <a:schemeClr val="tx2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>
              <a:spcAft>
                <a:spcPts val="1800"/>
              </a:spcAft>
            </a:pPr>
            <a:r>
              <a:rPr lang="ru-RU" sz="1800" b="1" dirty="0">
                <a:solidFill>
                  <a:srgbClr val="B70088"/>
                </a:solidFill>
              </a:rPr>
              <a:t>Наше решение: </a:t>
            </a:r>
            <a:r>
              <a:rPr lang="ru-RU" sz="1800" b="1" dirty="0" smtClean="0">
                <a:solidFill>
                  <a:schemeClr val="tx1"/>
                </a:solidFill>
              </a:rPr>
              <a:t/>
            </a:r>
            <a:br>
              <a:rPr lang="ru-RU" sz="1800" b="1" dirty="0" smtClean="0">
                <a:solidFill>
                  <a:schemeClr val="tx1"/>
                </a:solidFill>
              </a:rPr>
            </a:br>
            <a:r>
              <a:rPr lang="ru-RU" sz="1800" b="1" dirty="0" smtClean="0">
                <a:solidFill>
                  <a:schemeClr val="tx1"/>
                </a:solidFill>
              </a:rPr>
              <a:t>Комплексы противодействия БПЛА</a:t>
            </a: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невидимые; 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высокоточные; 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smtClean="0">
                <a:solidFill>
                  <a:schemeClr val="tx1"/>
                </a:solidFill>
              </a:rPr>
              <a:t>с </a:t>
            </a:r>
            <a:r>
              <a:rPr lang="ru-RU" sz="1600" dirty="0">
                <a:solidFill>
                  <a:schemeClr val="tx1"/>
                </a:solidFill>
              </a:rPr>
              <a:t>возможностью использования без разрешений и </a:t>
            </a:r>
            <a:r>
              <a:rPr lang="ru-RU" sz="1600" dirty="0" smtClean="0">
                <a:solidFill>
                  <a:schemeClr val="tx1"/>
                </a:solidFill>
              </a:rPr>
              <a:t>согласований;</a:t>
            </a:r>
            <a:endParaRPr lang="ru-RU" sz="1600" dirty="0">
              <a:solidFill>
                <a:schemeClr val="tx1"/>
              </a:solidFill>
            </a:endParaRPr>
          </a:p>
          <a:p>
            <a:pPr marL="342900" indent="-342900" algn="just" defTabSz="1007943">
              <a:lnSpc>
                <a:spcPct val="90000"/>
              </a:lnSpc>
              <a:spcAft>
                <a:spcPts val="600"/>
              </a:spcAft>
              <a:buClr>
                <a:srgbClr val="B70088"/>
              </a:buClr>
              <a:buFont typeface="Arial" panose="020B0604020202020204" pitchFamily="34" charset="0"/>
              <a:buChar char="•"/>
              <a:defRPr/>
            </a:pPr>
            <a:r>
              <a:rPr lang="ru-RU" sz="1600" dirty="0" err="1" smtClean="0">
                <a:solidFill>
                  <a:schemeClr val="tx1"/>
                </a:solidFill>
              </a:rPr>
              <a:t>конкурентноспособная</a:t>
            </a:r>
            <a:r>
              <a:rPr lang="ru-RU" sz="1600" dirty="0" smtClean="0">
                <a:solidFill>
                  <a:schemeClr val="tx1"/>
                </a:solidFill>
              </a:rPr>
              <a:t> </a:t>
            </a:r>
            <a:r>
              <a:rPr lang="ru-RU" sz="1600" dirty="0">
                <a:solidFill>
                  <a:schemeClr val="tx1"/>
                </a:solidFill>
              </a:rPr>
              <a:t>цена поставки и монтажа</a:t>
            </a:r>
            <a:r>
              <a:rPr lang="ru-RU" sz="1600" dirty="0" smtClean="0">
                <a:solidFill>
                  <a:schemeClr val="tx1"/>
                </a:solidFill>
              </a:rPr>
              <a:t>.</a:t>
            </a:r>
            <a:endParaRPr lang="ru-RU" sz="1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0092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9336" y="76710"/>
            <a:ext cx="11197863" cy="8197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Комплексы обнаружения и противодействия БПЛА: актуальность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0673281" y="399072"/>
            <a:ext cx="2253308" cy="402483"/>
          </a:xfrm>
          <a:prstGeom prst="rect">
            <a:avLst/>
          </a:prstGeom>
        </p:spPr>
        <p:txBody>
          <a:bodyPr/>
          <a:lstStyle/>
          <a:p>
            <a:fld id="{C3D00768-0305-451D-AA06-CD2D62CCE3D3}" type="slidenum">
              <a:rPr lang="ru-RU"/>
              <a:pPr/>
              <a:t>3</a:t>
            </a:fld>
            <a:endParaRPr lang="ru-RU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35F477EA-3198-4F6C-86AD-36098C63F471}"/>
              </a:ext>
            </a:extLst>
          </p:cNvPr>
          <p:cNvSpPr txBox="1"/>
          <p:nvPr/>
        </p:nvSpPr>
        <p:spPr>
          <a:xfrm>
            <a:off x="689337" y="786918"/>
            <a:ext cx="1164092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/>
              <a:t>Несанкционированное изучение объектов: </a:t>
            </a:r>
            <a:r>
              <a:rPr lang="ru-RU" sz="1900" dirty="0"/>
              <a:t>материалы съемки (воздушной разведки) могут быть использованы для планирования военных операций и актов терроризма.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C7608B3D-6484-415B-9730-6D501E4C29BF}"/>
              </a:ext>
            </a:extLst>
          </p:cNvPr>
          <p:cNvSpPr txBox="1"/>
          <p:nvPr/>
        </p:nvSpPr>
        <p:spPr>
          <a:xfrm>
            <a:off x="689337" y="1439634"/>
            <a:ext cx="7878852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b="1" dirty="0"/>
              <a:t>Деструктивное воздействие: </a:t>
            </a:r>
            <a:r>
              <a:rPr lang="ru-RU" sz="1900" dirty="0"/>
              <a:t>доставка и сброс деструктивных элементов, имитация радиолокационных целей для дезинформирования средств ПВО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99386768-6130-4D95-8627-B80006B607A7}"/>
              </a:ext>
            </a:extLst>
          </p:cNvPr>
          <p:cNvSpPr txBox="1"/>
          <p:nvPr/>
        </p:nvSpPr>
        <p:spPr>
          <a:xfrm>
            <a:off x="689336" y="2409130"/>
            <a:ext cx="7878853" cy="41498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900" dirty="0"/>
              <a:t>Одно из перспективных направлений использования БПЛА - </a:t>
            </a:r>
            <a:r>
              <a:rPr lang="ru-RU" sz="1900" b="1" dirty="0"/>
              <a:t>групповое применение. </a:t>
            </a:r>
          </a:p>
          <a:p>
            <a:pPr>
              <a:spcAft>
                <a:spcPts val="600"/>
              </a:spcAft>
            </a:pPr>
            <a:r>
              <a:rPr lang="ru-RU" sz="1900" dirty="0"/>
              <a:t>Распределение ролей отдельных БПЛА обеспечивает более эффективное преодоление средств охраны и ПВО</a:t>
            </a:r>
            <a:r>
              <a:rPr lang="ru-RU" sz="1900" dirty="0" smtClean="0"/>
              <a:t>.</a:t>
            </a:r>
          </a:p>
          <a:p>
            <a:pPr>
              <a:spcAft>
                <a:spcPts val="800"/>
              </a:spcAft>
            </a:pPr>
            <a:r>
              <a:rPr lang="ru-RU" sz="1900" dirty="0" smtClean="0"/>
              <a:t>Применение существующих комплексов не позволяет </a:t>
            </a:r>
            <a:r>
              <a:rPr lang="ru-RU" sz="1900" b="1" dirty="0"/>
              <a:t>заблаговременно получить информацию</a:t>
            </a:r>
            <a:r>
              <a:rPr lang="ru-RU" sz="1900" dirty="0"/>
              <a:t> о потенциально опасной ситуации</a:t>
            </a:r>
            <a:r>
              <a:rPr lang="ru-RU" sz="1900" dirty="0" smtClean="0"/>
              <a:t>.</a:t>
            </a:r>
          </a:p>
          <a:p>
            <a:r>
              <a:rPr lang="ru-RU" sz="1900" b="1" dirty="0"/>
              <a:t>Комплексы обнаружения и противодействия БПЛА </a:t>
            </a:r>
            <a:r>
              <a:rPr lang="ru-RU" sz="1900" b="1" dirty="0" smtClean="0"/>
              <a:t>сегодня:</a:t>
            </a:r>
            <a:r>
              <a:rPr lang="ru-RU" sz="1900" dirty="0" smtClean="0"/>
              <a:t>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1900" dirty="0" smtClean="0"/>
              <a:t>системы видеонаблюдения; </a:t>
            </a:r>
          </a:p>
          <a:p>
            <a:pPr marL="457200" indent="-457200">
              <a:buFont typeface="Wingdings" panose="05000000000000000000" pitchFamily="2" charset="2"/>
              <a:buChar char="§"/>
            </a:pPr>
            <a:r>
              <a:rPr lang="ru-RU" sz="1900" dirty="0" smtClean="0"/>
              <a:t>подвижные </a:t>
            </a:r>
            <a:r>
              <a:rPr lang="ru-RU" sz="1900" dirty="0"/>
              <a:t>группы </a:t>
            </a:r>
            <a:r>
              <a:rPr lang="ru-RU" sz="1900" dirty="0" smtClean="0"/>
              <a:t>наблюдения; </a:t>
            </a:r>
          </a:p>
          <a:p>
            <a:pPr marL="457200" indent="-457200">
              <a:spcAft>
                <a:spcPts val="600"/>
              </a:spcAft>
              <a:buFont typeface="Wingdings" panose="05000000000000000000" pitchFamily="2" charset="2"/>
              <a:buChar char="§"/>
            </a:pPr>
            <a:r>
              <a:rPr lang="ru-RU" sz="1900" dirty="0" smtClean="0"/>
              <a:t>активные </a:t>
            </a:r>
            <a:r>
              <a:rPr lang="ru-RU" sz="1900" dirty="0"/>
              <a:t>РЛС.</a:t>
            </a:r>
          </a:p>
          <a:p>
            <a:r>
              <a:rPr lang="ru-RU" sz="1900" b="1" dirty="0"/>
              <a:t> Существующие решения не оставляют клиенту </a:t>
            </a:r>
            <a:r>
              <a:rPr lang="ru-RU" sz="1900" b="1" dirty="0" smtClean="0"/>
              <a:t>времени на </a:t>
            </a:r>
            <a:r>
              <a:rPr lang="ru-RU" sz="1900" b="1" dirty="0"/>
              <a:t>предотвращение возможной внештатной </a:t>
            </a:r>
            <a:r>
              <a:rPr lang="ru-RU" sz="1900" b="1" dirty="0" smtClean="0"/>
              <a:t>ситуации.</a:t>
            </a:r>
            <a:endParaRPr lang="ru-RU" sz="1900" b="1" dirty="0"/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xmlns="" id="{13FEF7F8-80F6-4469-ACC3-2369090781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8190" y="1909229"/>
            <a:ext cx="2209800" cy="153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>
            <a:extLst>
              <a:ext uri="{FF2B5EF4-FFF2-40B4-BE49-F238E27FC236}">
                <a16:creationId xmlns:a16="http://schemas.microsoft.com/office/drawing/2014/main" xmlns="" id="{3E8EA5C9-7A18-4FDA-8FCD-C15AD9EF6D2D}"/>
              </a:ext>
            </a:extLst>
          </p:cNvPr>
          <p:cNvSpPr/>
          <p:nvPr/>
        </p:nvSpPr>
        <p:spPr>
          <a:xfrm>
            <a:off x="689336" y="421095"/>
            <a:ext cx="11640923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C1008F"/>
                </a:solidFill>
              </a:rPr>
              <a:t>БПЛА становится средством не только информационного, но и физического воздействия 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C3FDECD2-4901-4E1F-9466-10BCCEA2398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68190" y="3848112"/>
            <a:ext cx="2569029" cy="1875187"/>
          </a:xfrm>
          <a:prstGeom prst="rect">
            <a:avLst/>
          </a:prstGeom>
        </p:spPr>
      </p:pic>
      <p:pic>
        <p:nvPicPr>
          <p:cNvPr id="12" name="Picture 3">
            <a:extLst>
              <a:ext uri="{FF2B5EF4-FFF2-40B4-BE49-F238E27FC236}">
                <a16:creationId xmlns:a16="http://schemas.microsoft.com/office/drawing/2014/main" xmlns="" id="{05938A1D-69A0-4840-A730-61471C4B632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0186" y="5325923"/>
            <a:ext cx="2853520" cy="1318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7F088EE7-0058-45FE-9B37-D339356FF73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19430" y="2652544"/>
            <a:ext cx="2604000" cy="1934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64369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5308" y="399072"/>
            <a:ext cx="11159159" cy="819734"/>
          </a:xfr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Комплексы обнаружения и противодействия БПЛА: </a:t>
            </a:r>
            <a:r>
              <a:rPr lang="ru-RU" dirty="0" smtClean="0">
                <a:solidFill>
                  <a:schemeClr val="accent1"/>
                </a:solidFill>
              </a:rPr>
              <a:t>состав</a:t>
            </a:r>
            <a:endParaRPr lang="ru-RU" dirty="0">
              <a:solidFill>
                <a:schemeClr val="accent1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>
          <a:xfrm>
            <a:off x="10673281" y="399072"/>
            <a:ext cx="2253308" cy="402483"/>
          </a:xfrm>
          <a:prstGeom prst="rect">
            <a:avLst/>
          </a:prstGeom>
        </p:spPr>
        <p:txBody>
          <a:bodyPr/>
          <a:lstStyle/>
          <a:p>
            <a:fld id="{C3D00768-0305-451D-AA06-CD2D62CCE3D3}" type="slidenum">
              <a:rPr lang="ru-RU"/>
              <a:pPr/>
              <a:t>4</a:t>
            </a:fld>
            <a:endParaRPr lang="ru-RU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xmlns="" id="{10696AE9-BF27-4BD4-862C-89140083CF74}"/>
              </a:ext>
            </a:extLst>
          </p:cNvPr>
          <p:cNvSpPr txBox="1">
            <a:spLocks/>
          </p:cNvSpPr>
          <p:nvPr/>
        </p:nvSpPr>
        <p:spPr>
          <a:xfrm>
            <a:off x="982926" y="1480456"/>
            <a:ext cx="3525436" cy="4909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ru-RU" sz="2400" b="1" dirty="0"/>
              <a:t>Пассивная радиолокация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</a:pPr>
            <a:r>
              <a:rPr lang="ru-RU" b="1" dirty="0">
                <a:solidFill>
                  <a:srgbClr val="C1008F"/>
                </a:solidFill>
              </a:rPr>
              <a:t>Скрытное определение местоположения подвижных объектов</a:t>
            </a:r>
            <a:r>
              <a:rPr lang="ru-RU" dirty="0"/>
              <a:t> (в том числе </a:t>
            </a:r>
            <a:r>
              <a:rPr lang="ru-RU" b="1" dirty="0">
                <a:solidFill>
                  <a:srgbClr val="C1008F"/>
                </a:solidFill>
              </a:rPr>
              <a:t>БПЛА</a:t>
            </a:r>
            <a:r>
              <a:rPr lang="ru-RU" dirty="0"/>
              <a:t>) с использованием сигналов внешней подстветки</a:t>
            </a:r>
          </a:p>
          <a:p>
            <a:pPr algn="ctr">
              <a:spcAft>
                <a:spcPts val="1200"/>
              </a:spcAft>
            </a:pPr>
            <a:r>
              <a:rPr lang="ru-RU" dirty="0" smtClean="0"/>
              <a:t>Наведение средств </a:t>
            </a:r>
            <a:r>
              <a:rPr lang="ru-RU" dirty="0"/>
              <a:t>визуального наблюдения</a:t>
            </a:r>
          </a:p>
          <a:p>
            <a:pPr algn="ctr">
              <a:spcAft>
                <a:spcPts val="1200"/>
              </a:spcAft>
            </a:pPr>
            <a:r>
              <a:rPr lang="ru-RU" dirty="0"/>
              <a:t>Передача данных для целеуказания оружию или средствам РЭБ</a:t>
            </a:r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pPr algn="ctr"/>
            <a:endParaRPr lang="ru-RU" dirty="0"/>
          </a:p>
          <a:p>
            <a:endParaRPr lang="ru-RU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C00BA777-D458-4027-86DC-DC7341DBFCB6}"/>
              </a:ext>
            </a:extLst>
          </p:cNvPr>
          <p:cNvSpPr txBox="1"/>
          <p:nvPr/>
        </p:nvSpPr>
        <p:spPr>
          <a:xfrm>
            <a:off x="4892316" y="1480454"/>
            <a:ext cx="3525436" cy="4909711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ru-RU" sz="2400" b="1" dirty="0" smtClean="0"/>
              <a:t>Радиоэлектронный мониторинг</a:t>
            </a:r>
            <a:endParaRPr lang="ru-RU" sz="2400" b="1" dirty="0"/>
          </a:p>
          <a:p>
            <a:pPr algn="ctr">
              <a:spcBef>
                <a:spcPts val="1200"/>
              </a:spcBef>
            </a:pPr>
            <a:r>
              <a:rPr lang="ru-RU" b="1" dirty="0">
                <a:solidFill>
                  <a:srgbClr val="C1008F"/>
                </a:solidFill>
              </a:rPr>
              <a:t>Обнаружение, пеленгование, местоопределение  </a:t>
            </a:r>
            <a:r>
              <a:rPr lang="ru-RU" dirty="0"/>
              <a:t>классификация источников радиосигналов </a:t>
            </a:r>
          </a:p>
          <a:p>
            <a:pPr algn="ctr"/>
            <a:r>
              <a:rPr lang="ru-RU" dirty="0"/>
              <a:t>(в том числе </a:t>
            </a:r>
            <a:r>
              <a:rPr lang="ru-RU" b="1" dirty="0">
                <a:solidFill>
                  <a:srgbClr val="C1008F"/>
                </a:solidFill>
              </a:rPr>
              <a:t>пультов управления БПЛА)</a:t>
            </a:r>
          </a:p>
          <a:p>
            <a:pPr algn="ctr"/>
            <a:endParaRPr lang="ru-RU" dirty="0"/>
          </a:p>
          <a:p>
            <a:pPr algn="ctr"/>
            <a:r>
              <a:rPr lang="ru-RU" dirty="0"/>
              <a:t>Технический анализ и определение вида модуляции радиосигналов</a:t>
            </a:r>
          </a:p>
          <a:p>
            <a:endParaRPr lang="ru-RU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8DEE8771-42BF-43E0-9085-AB578B50DA37}"/>
              </a:ext>
            </a:extLst>
          </p:cNvPr>
          <p:cNvSpPr txBox="1"/>
          <p:nvPr/>
        </p:nvSpPr>
        <p:spPr>
          <a:xfrm>
            <a:off x="8801706" y="1491339"/>
            <a:ext cx="3525436" cy="4898826"/>
          </a:xfrm>
          <a:prstGeom prst="rect">
            <a:avLst/>
          </a:prstGeom>
          <a:solidFill>
            <a:schemeClr val="tx2">
              <a:lumMod val="60000"/>
              <a:lumOff val="40000"/>
            </a:schemeClr>
          </a:solidFill>
        </p:spPr>
        <p:txBody>
          <a:bodyPr wrap="square" rtlCol="0">
            <a:noAutofit/>
          </a:bodyPr>
          <a:lstStyle/>
          <a:p>
            <a:pPr algn="ctr"/>
            <a:r>
              <a:rPr lang="ru-RU" sz="2400" b="1" dirty="0"/>
              <a:t>Радиоэлектронная борьба (РЭБ) </a:t>
            </a:r>
          </a:p>
          <a:p>
            <a:endParaRPr lang="ru-RU" dirty="0"/>
          </a:p>
          <a:p>
            <a:pPr algn="ctr"/>
            <a:r>
              <a:rPr lang="ru-RU" dirty="0"/>
              <a:t>Генерация помехи для подавления каналов управления и навигации</a:t>
            </a:r>
          </a:p>
          <a:p>
            <a:pPr algn="ctr"/>
            <a:endParaRPr lang="ru-RU" dirty="0"/>
          </a:p>
          <a:p>
            <a:endParaRPr lang="ru-RU" dirty="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F344BD90-2CAD-485E-A397-776045F40557}"/>
              </a:ext>
            </a:extLst>
          </p:cNvPr>
          <p:cNvSpPr txBox="1"/>
          <p:nvPr/>
        </p:nvSpPr>
        <p:spPr>
          <a:xfrm>
            <a:off x="1485686" y="6128557"/>
            <a:ext cx="2649622" cy="523220"/>
          </a:xfrm>
          <a:prstGeom prst="rect">
            <a:avLst/>
          </a:prstGeom>
          <a:solidFill>
            <a:srgbClr val="C1008F"/>
          </a:solidFill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bg1"/>
                </a:solidFill>
              </a:rPr>
              <a:t>ПКЛ</a:t>
            </a:r>
            <a:r>
              <a:rPr lang="en-US" sz="2800" b="1" dirty="0" smtClean="0">
                <a:solidFill>
                  <a:schemeClr val="bg1"/>
                </a:solidFill>
              </a:rPr>
              <a:t>/</a:t>
            </a:r>
            <a:r>
              <a:rPr lang="ru-RU" sz="2800" b="1" dirty="0" smtClean="0">
                <a:solidFill>
                  <a:schemeClr val="bg1"/>
                </a:solidFill>
              </a:rPr>
              <a:t>Редактор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756530CB-53BD-4813-A670-F78B5194DAF1}"/>
              </a:ext>
            </a:extLst>
          </p:cNvPr>
          <p:cNvSpPr txBox="1"/>
          <p:nvPr/>
        </p:nvSpPr>
        <p:spPr>
          <a:xfrm>
            <a:off x="5459929" y="6128557"/>
            <a:ext cx="2519916" cy="523220"/>
          </a:xfrm>
          <a:prstGeom prst="rect">
            <a:avLst/>
          </a:prstGeom>
          <a:solidFill>
            <a:srgbClr val="C1008F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Черемуха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A34FEEB5-9D8D-4BF7-AF41-E868575A452E}"/>
              </a:ext>
            </a:extLst>
          </p:cNvPr>
          <p:cNvSpPr txBox="1"/>
          <p:nvPr/>
        </p:nvSpPr>
        <p:spPr>
          <a:xfrm>
            <a:off x="9304466" y="6128555"/>
            <a:ext cx="2519916" cy="523220"/>
          </a:xfrm>
          <a:prstGeom prst="rect">
            <a:avLst/>
          </a:prstGeom>
          <a:solidFill>
            <a:srgbClr val="C1008F"/>
          </a:solidFill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2800" b="1">
                <a:solidFill>
                  <a:schemeClr val="bg1"/>
                </a:solidFill>
              </a:defRPr>
            </a:lvl1pPr>
          </a:lstStyle>
          <a:p>
            <a:r>
              <a:rPr lang="ru-RU" dirty="0"/>
              <a:t>Серп</a:t>
            </a:r>
          </a:p>
        </p:txBody>
      </p:sp>
    </p:spTree>
    <p:extLst>
      <p:ext uri="{BB962C8B-B14F-4D97-AF65-F5344CB8AC3E}">
        <p14:creationId xmlns:p14="http://schemas.microsoft.com/office/powerpoint/2010/main" val="24104921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914488" y="167090"/>
            <a:ext cx="11159159" cy="819734"/>
          </a:xfrm>
        </p:spPr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Перспективная продукция АО «НИИ «Вектор»: ПКЛ</a:t>
            </a:r>
          </a:p>
        </p:txBody>
      </p:sp>
      <p:sp>
        <p:nvSpPr>
          <p:cNvPr id="4" name="Объект 3"/>
          <p:cNvSpPr>
            <a:spLocks noGrp="1"/>
          </p:cNvSpPr>
          <p:nvPr>
            <p:ph idx="1"/>
          </p:nvPr>
        </p:nvSpPr>
        <p:spPr>
          <a:xfrm>
            <a:off x="914487" y="789933"/>
            <a:ext cx="11969948" cy="1935795"/>
          </a:xfrm>
        </p:spPr>
        <p:txBody>
          <a:bodyPr>
            <a:normAutofit/>
          </a:bodyPr>
          <a:lstStyle/>
          <a:p>
            <a:pPr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/>
              <a:t>ПКЛ (пассивный когерентный локационный комплекс) решает задачу непрерывного высокоточного мониторинга окружающего пространства на предмет движущихся целей в </a:t>
            </a:r>
            <a:r>
              <a:rPr lang="ru-RU" sz="1800" dirty="0" err="1" smtClean="0"/>
              <a:t>т.ч</a:t>
            </a:r>
            <a:r>
              <a:rPr lang="ru-RU" sz="1800" dirty="0" smtClean="0"/>
              <a:t>. БПЛА.</a:t>
            </a:r>
          </a:p>
          <a:p>
            <a:pPr indent="457200" algn="just">
              <a:lnSpc>
                <a:spcPct val="110000"/>
              </a:lnSpc>
              <a:spcBef>
                <a:spcPts val="0"/>
              </a:spcBef>
            </a:pPr>
            <a:r>
              <a:rPr lang="ru-RU" sz="1800" dirty="0" smtClean="0"/>
              <a:t>ПКЛ является комплексом пассивной локации. Он использует поле</a:t>
            </a:r>
            <a:r>
              <a:rPr lang="en-US" sz="1800" dirty="0" smtClean="0"/>
              <a:t>,</a:t>
            </a:r>
            <a:r>
              <a:rPr lang="ru-RU" sz="1800" dirty="0" smtClean="0"/>
              <a:t> создаваемое </a:t>
            </a:r>
            <a:r>
              <a:rPr lang="ru-RU" sz="1800" dirty="0"/>
              <a:t>цифровым </a:t>
            </a:r>
            <a:r>
              <a:rPr lang="ru-RU" sz="1800" dirty="0" smtClean="0"/>
              <a:t>эфирным телевидением стандарта </a:t>
            </a:r>
            <a:r>
              <a:rPr lang="ru-RU" sz="1800" dirty="0"/>
              <a:t>DVB-T2. </a:t>
            </a:r>
            <a:r>
              <a:rPr lang="ru-RU" sz="1800" dirty="0" smtClean="0"/>
              <a:t>В связи с этим у ПКЛ отсутствует активный передатчик</a:t>
            </a:r>
            <a:r>
              <a:rPr lang="en-US" sz="1800" dirty="0" smtClean="0"/>
              <a:t>,</a:t>
            </a:r>
            <a:r>
              <a:rPr lang="ru-RU" sz="1800" dirty="0" smtClean="0"/>
              <a:t> что делает его невидимым для средств обнаружения. Отсутствие активного передатчика позволяет устанавливать ПКЛ без специальных согласований.</a:t>
            </a:r>
            <a:endParaRPr lang="ru-RU" sz="1800" dirty="0"/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5</a:t>
            </a:fld>
            <a:endParaRPr lang="ru-RU" dirty="0"/>
          </a:p>
        </p:txBody>
      </p:sp>
      <p:sp>
        <p:nvSpPr>
          <p:cNvPr id="5" name="Заголовок 2"/>
          <p:cNvSpPr txBox="1">
            <a:spLocks/>
          </p:cNvSpPr>
          <p:nvPr/>
        </p:nvSpPr>
        <p:spPr>
          <a:xfrm>
            <a:off x="914487" y="2727907"/>
            <a:ext cx="11159159" cy="405091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algn="l" defTabSz="1007943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400" kern="1200">
                <a:solidFill>
                  <a:srgbClr val="6AD1E2"/>
                </a:solidFill>
                <a:latin typeface="+mn-lt"/>
                <a:ea typeface="+mj-ea"/>
                <a:cs typeface="+mj-cs"/>
              </a:defRPr>
            </a:lvl1pPr>
          </a:lstStyle>
          <a:p>
            <a:r>
              <a:rPr lang="ru-RU" dirty="0">
                <a:solidFill>
                  <a:schemeClr val="accent1"/>
                </a:solidFill>
              </a:rPr>
              <a:t>Модуль ПКЛ: основные преимущества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14487" y="3619055"/>
            <a:ext cx="8022123" cy="30008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65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/>
              <a:t>не </a:t>
            </a:r>
            <a:r>
              <a:rPr lang="ru-RU" sz="1800" dirty="0"/>
              <a:t>оказывает даже минимального вредного воздействия на человека и окружающую среду;</a:t>
            </a:r>
          </a:p>
          <a:p>
            <a:pPr marL="5365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/>
              <a:t>не </a:t>
            </a:r>
            <a:r>
              <a:rPr lang="ru-RU" sz="1800" dirty="0"/>
              <a:t>создает помех другим радиотехническим устройствам;</a:t>
            </a:r>
          </a:p>
          <a:p>
            <a:pPr marL="5365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/>
              <a:t>не </a:t>
            </a:r>
            <a:r>
              <a:rPr lang="ru-RU" sz="1800" dirty="0"/>
              <a:t>требует получения разрешения на использование частот или частотных каналов;</a:t>
            </a:r>
          </a:p>
          <a:p>
            <a:pPr marL="536575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ru-RU" sz="1800" dirty="0" smtClean="0"/>
              <a:t>потенциальный </a:t>
            </a:r>
            <a:r>
              <a:rPr lang="ru-RU" sz="1800" dirty="0"/>
              <a:t>нарушитель не сможет установить факт работы устройства.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71496" y="3212213"/>
            <a:ext cx="10284643" cy="404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indent="457200" algn="just" defTabSz="1007943">
              <a:lnSpc>
                <a:spcPct val="110000"/>
              </a:lnSpc>
              <a:buClr>
                <a:srgbClr val="B70088"/>
              </a:buClr>
            </a:pPr>
            <a:r>
              <a:rPr lang="ru-RU" sz="1800" dirty="0"/>
              <a:t>ПКЛ не содержит собственных источников активного излучения, и значит: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8770" y="3065750"/>
            <a:ext cx="3964656" cy="3203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3903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Модуль </a:t>
            </a:r>
            <a:r>
              <a:rPr lang="ru-RU" dirty="0">
                <a:solidFill>
                  <a:schemeClr val="accent1"/>
                </a:solidFill>
              </a:rPr>
              <a:t>ПКЛ: тактико-технические характеристики</a:t>
            </a:r>
          </a:p>
        </p:txBody>
      </p:sp>
      <p:graphicFrame>
        <p:nvGraphicFramePr>
          <p:cNvPr id="5" name="Объект 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36014044"/>
              </p:ext>
            </p:extLst>
          </p:nvPr>
        </p:nvGraphicFramePr>
        <p:xfrm>
          <a:off x="923925" y="1385888"/>
          <a:ext cx="11970309" cy="446913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70364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266666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26289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Наименование параметра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Значение</a:t>
                      </a:r>
                    </a:p>
                  </a:txBody>
                  <a:tcPr marL="95002" marR="95002" marT="0" marB="0" anchor="ctr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i="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Дальность обнаружения цели, км (для цели с ЭПР 1 м², отношение сигнал/шум по мощности 129)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21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Сектор обзора в горизонтальной плоскости, град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 smtClean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90</a:t>
                      </a:r>
                      <a:endParaRPr lang="ru-RU" sz="1500" dirty="0"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Сектор обзора в вертикальной плоскости, град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54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Гарантированная разрешающая способность по дальности, м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100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Разрешающая способность по скорости, м/с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2,8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Погрешность оценки координат цели в горизонтальной плоскости, м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88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Погрешность оценки скорости цели в горизонтальной плоскости, м/с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2,8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Число одновременно сопровождаемых целей, не менее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18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Минимальная скорость сопровождаемой цели, км/ч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10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Максимальная скорость сопровождаемой цели, км/ч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640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Максимальное ускорение цели, м/с2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7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Максимальное время захвата цели, с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11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Электропитание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~ 200-240В, 50 Гц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Максимальная потребляемая мощность, кВА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1,8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Средняя наработка на отказ, часов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4000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26289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Гарантийный срок службы, лет</a:t>
                      </a:r>
                    </a:p>
                  </a:txBody>
                  <a:tcPr marL="95002" marR="95002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500" dirty="0">
                          <a:effectLst/>
                          <a:latin typeface="+mn-lt"/>
                          <a:ea typeface="Times New Roman"/>
                          <a:cs typeface="Times New Roman"/>
                        </a:rPr>
                        <a:t>1</a:t>
                      </a:r>
                    </a:p>
                  </a:txBody>
                  <a:tcPr marL="95002" marR="95002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</a:tbl>
          </a:graphicData>
        </a:graphic>
      </p:graphicFrame>
      <p:sp>
        <p:nvSpPr>
          <p:cNvPr id="3" name="Номер слайда 2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6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372863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6614052" y="1339615"/>
            <a:ext cx="5397675" cy="1716276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34345" tIns="67173" rIns="134345" bIns="67173" rtlCol="0" anchor="ctr"/>
          <a:lstStyle/>
          <a:p>
            <a:pPr algn="ctr"/>
            <a:endParaRPr lang="ru-RU">
              <a:solidFill>
                <a:prstClr val="white"/>
              </a:solidFill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 smtClean="0">
                <a:solidFill>
                  <a:schemeClr val="accent1"/>
                </a:solidFill>
              </a:rPr>
              <a:t>Модуль </a:t>
            </a:r>
            <a:r>
              <a:rPr lang="ru-RU" dirty="0">
                <a:solidFill>
                  <a:schemeClr val="accent1"/>
                </a:solidFill>
              </a:rPr>
              <a:t>ПКЛ: принцип действия и состав элементов </a:t>
            </a:r>
          </a:p>
        </p:txBody>
      </p:sp>
      <p:cxnSp>
        <p:nvCxnSpPr>
          <p:cNvPr id="8" name="Прямая со стрелкой 7"/>
          <p:cNvCxnSpPr/>
          <p:nvPr/>
        </p:nvCxnSpPr>
        <p:spPr>
          <a:xfrm>
            <a:off x="1599757" y="1801230"/>
            <a:ext cx="5014294" cy="8613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67327" y="3786665"/>
            <a:ext cx="2944702" cy="2018519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1" name="Прямая со стрелкой 10"/>
          <p:cNvCxnSpPr/>
          <p:nvPr/>
        </p:nvCxnSpPr>
        <p:spPr>
          <a:xfrm>
            <a:off x="1668589" y="1809843"/>
            <a:ext cx="1324982" cy="1969995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 стрелкой 11"/>
          <p:cNvCxnSpPr/>
          <p:nvPr/>
        </p:nvCxnSpPr>
        <p:spPr>
          <a:xfrm flipH="1">
            <a:off x="4626429" y="1892272"/>
            <a:ext cx="1900025" cy="1911579"/>
          </a:xfrm>
          <a:prstGeom prst="straightConnector1">
            <a:avLst/>
          </a:prstGeom>
          <a:ln w="19050">
            <a:solidFill>
              <a:schemeClr val="accent1"/>
            </a:solidFill>
            <a:prstDash val="sysDash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60863" y="3803850"/>
            <a:ext cx="1377857" cy="20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Заголовок 2"/>
          <p:cNvSpPr txBox="1">
            <a:spLocks/>
          </p:cNvSpPr>
          <p:nvPr/>
        </p:nvSpPr>
        <p:spPr>
          <a:xfrm>
            <a:off x="371094" y="5845948"/>
            <a:ext cx="1481715" cy="405558"/>
          </a:xfrm>
          <a:prstGeom prst="rect">
            <a:avLst/>
          </a:prstGeom>
        </p:spPr>
        <p:txBody>
          <a:bodyPr vert="horz" lIns="134345" tIns="67173" rIns="134345" bIns="67173" rtlCol="0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Телевышка</a:t>
            </a:r>
            <a:endParaRPr lang="ru-RU" sz="1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Заголовок 2"/>
          <p:cNvSpPr txBox="1">
            <a:spLocks/>
          </p:cNvSpPr>
          <p:nvPr/>
        </p:nvSpPr>
        <p:spPr>
          <a:xfrm>
            <a:off x="6614051" y="3099691"/>
            <a:ext cx="5397676" cy="418643"/>
          </a:xfrm>
          <a:prstGeom prst="rect">
            <a:avLst/>
          </a:prstGeom>
        </p:spPr>
        <p:txBody>
          <a:bodyPr vert="horz" lIns="134345" tIns="67173" rIns="134345" bIns="67173" rtlCol="0" anchor="t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Объекты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обнаружения (движущиеся цели)</a:t>
            </a:r>
            <a:endParaRPr lang="ru-RU" sz="1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Заголовок 2"/>
          <p:cNvSpPr txBox="1">
            <a:spLocks/>
          </p:cNvSpPr>
          <p:nvPr/>
        </p:nvSpPr>
        <p:spPr>
          <a:xfrm>
            <a:off x="2687335" y="1473949"/>
            <a:ext cx="2632907" cy="369843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Сигнал подсвета</a:t>
            </a:r>
          </a:p>
        </p:txBody>
      </p:sp>
      <p:sp>
        <p:nvSpPr>
          <p:cNvPr id="18" name="Заголовок 2"/>
          <p:cNvSpPr txBox="1">
            <a:spLocks/>
          </p:cNvSpPr>
          <p:nvPr/>
        </p:nvSpPr>
        <p:spPr>
          <a:xfrm rot="3403104">
            <a:off x="1522436" y="2709320"/>
            <a:ext cx="2146871" cy="345420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Прямой сигнал</a:t>
            </a:r>
          </a:p>
        </p:txBody>
      </p:sp>
      <p:sp>
        <p:nvSpPr>
          <p:cNvPr id="19" name="Заголовок 2"/>
          <p:cNvSpPr txBox="1">
            <a:spLocks/>
          </p:cNvSpPr>
          <p:nvPr/>
        </p:nvSpPr>
        <p:spPr>
          <a:xfrm rot="18845853">
            <a:off x="4444402" y="2534697"/>
            <a:ext cx="2012770" cy="345420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Отраженный сигнал</a:t>
            </a:r>
          </a:p>
        </p:txBody>
      </p:sp>
      <p:sp>
        <p:nvSpPr>
          <p:cNvPr id="20" name="Заголовок 2"/>
          <p:cNvSpPr txBox="1">
            <a:spLocks/>
          </p:cNvSpPr>
          <p:nvPr/>
        </p:nvSpPr>
        <p:spPr>
          <a:xfrm>
            <a:off x="2267327" y="5845947"/>
            <a:ext cx="2920773" cy="405558"/>
          </a:xfrm>
          <a:prstGeom prst="rect">
            <a:avLst/>
          </a:prstGeom>
        </p:spPr>
        <p:txBody>
          <a:bodyPr vert="horz" lIns="134345" tIns="67173" rIns="134345" bIns="67173" rtlCol="0" anchor="t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Антенная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система </a:t>
            </a:r>
          </a:p>
        </p:txBody>
      </p:sp>
      <p:pic>
        <p:nvPicPr>
          <p:cNvPr id="22" name="ice_video_20160908-184326.webm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 rotWithShape="1">
          <a:blip r:embed="rId8" cstate="print"/>
          <a:srcRect l="11316"/>
          <a:stretch/>
        </p:blipFill>
        <p:spPr>
          <a:xfrm>
            <a:off x="10500696" y="3803851"/>
            <a:ext cx="2489862" cy="2019600"/>
          </a:xfrm>
          <a:prstGeom prst="rect">
            <a:avLst/>
          </a:prstGeom>
          <a:noFill/>
          <a:ln>
            <a:noFill/>
          </a:ln>
        </p:spPr>
      </p:pic>
      <p:sp>
        <p:nvSpPr>
          <p:cNvPr id="24" name="Заголовок 2"/>
          <p:cNvSpPr txBox="1">
            <a:spLocks/>
          </p:cNvSpPr>
          <p:nvPr/>
        </p:nvSpPr>
        <p:spPr>
          <a:xfrm>
            <a:off x="10493827" y="5845946"/>
            <a:ext cx="2496731" cy="463508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Отображение результатов работы ПКЛ</a:t>
            </a:r>
            <a:endParaRPr lang="ru-RU" sz="1400" b="0" dirty="0" smtClean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5" name="ПрдАнтенна.mp4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 rotWithShape="1">
          <a:blip r:embed="rId9" cstate="print"/>
          <a:srcRect l="42992" r="43137"/>
          <a:stretch/>
        </p:blipFill>
        <p:spPr>
          <a:xfrm>
            <a:off x="547201" y="1536796"/>
            <a:ext cx="1052556" cy="4268388"/>
          </a:xfrm>
          <a:prstGeom prst="rect">
            <a:avLst/>
          </a:prstGeom>
          <a:noFill/>
          <a:ln>
            <a:noFill/>
          </a:ln>
        </p:spPr>
      </p:pic>
      <p:sp>
        <p:nvSpPr>
          <p:cNvPr id="38" name="Заголовок 2"/>
          <p:cNvSpPr txBox="1">
            <a:spLocks/>
          </p:cNvSpPr>
          <p:nvPr/>
        </p:nvSpPr>
        <p:spPr>
          <a:xfrm>
            <a:off x="5628349" y="5845947"/>
            <a:ext cx="2416194" cy="405558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Устройство приёма и обработки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сигналов</a:t>
            </a:r>
          </a:p>
        </p:txBody>
      </p:sp>
      <p:sp>
        <p:nvSpPr>
          <p:cNvPr id="39" name="Заголовок 2"/>
          <p:cNvSpPr txBox="1">
            <a:spLocks/>
          </p:cNvSpPr>
          <p:nvPr/>
        </p:nvSpPr>
        <p:spPr>
          <a:xfrm>
            <a:off x="7900801" y="5845947"/>
            <a:ext cx="2485520" cy="405558"/>
          </a:xfrm>
          <a:prstGeom prst="rect">
            <a:avLst/>
          </a:prstGeom>
        </p:spPr>
        <p:txBody>
          <a:bodyPr vert="horz" lIns="134345" tIns="67173" rIns="134345" bIns="67173" rtlCol="0" anchor="ctr">
            <a:no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100" b="1" kern="1200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  <a:extLst/>
          </a:lstStyle>
          <a:p>
            <a:pPr algn="ctr"/>
            <a:r>
              <a:rPr lang="ru-RU" sz="1400" b="0" dirty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Комплекс вычислительных </a:t>
            </a:r>
            <a:r>
              <a:rPr lang="ru-RU" sz="1400" b="0" dirty="0" smtClean="0">
                <a:solidFill>
                  <a:schemeClr val="tx1"/>
                </a:solidFill>
                <a:effectLst/>
                <a:latin typeface="Arial" pitchFamily="34" charset="0"/>
                <a:cs typeface="Arial" pitchFamily="34" charset="0"/>
              </a:rPr>
              <a:t>средств</a:t>
            </a:r>
            <a:endParaRPr lang="ru-RU" sz="1400" b="0" dirty="0"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40" name="Прямая со стрелкой 39"/>
          <p:cNvCxnSpPr>
            <a:endCxn id="10" idx="1"/>
          </p:cNvCxnSpPr>
          <p:nvPr/>
        </p:nvCxnSpPr>
        <p:spPr>
          <a:xfrm>
            <a:off x="1599757" y="4792599"/>
            <a:ext cx="667570" cy="3326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879600" y="3803851"/>
            <a:ext cx="1982557" cy="201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D:\Заказы\БПЛА\Фото дронов Китай\Walkera X350 Pro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25727" y="1487047"/>
            <a:ext cx="1930881" cy="12679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5" name="Рисунок 3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154137" y="1505999"/>
            <a:ext cx="2464369" cy="1289020"/>
          </a:xfrm>
          <a:prstGeom prst="rect">
            <a:avLst/>
          </a:prstGeom>
        </p:spPr>
      </p:pic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7</a:t>
            </a:fld>
            <a:endParaRPr lang="ru-RU" dirty="0"/>
          </a:p>
        </p:txBody>
      </p:sp>
      <p:cxnSp>
        <p:nvCxnSpPr>
          <p:cNvPr id="33" name="Прямая со стрелкой 32"/>
          <p:cNvCxnSpPr>
            <a:stCxn id="10" idx="3"/>
            <a:endCxn id="1026" idx="1"/>
          </p:cNvCxnSpPr>
          <p:nvPr/>
        </p:nvCxnSpPr>
        <p:spPr>
          <a:xfrm>
            <a:off x="5212029" y="4795925"/>
            <a:ext cx="667571" cy="17726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Прямая со стрелкой 40"/>
          <p:cNvCxnSpPr>
            <a:stCxn id="1026" idx="3"/>
            <a:endCxn id="13" idx="1"/>
          </p:cNvCxnSpPr>
          <p:nvPr/>
        </p:nvCxnSpPr>
        <p:spPr>
          <a:xfrm flipV="1">
            <a:off x="7862157" y="4813650"/>
            <a:ext cx="598706" cy="1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Прямая со стрелкой 42"/>
          <p:cNvCxnSpPr>
            <a:stCxn id="13" idx="3"/>
            <a:endCxn id="22" idx="1"/>
          </p:cNvCxnSpPr>
          <p:nvPr/>
        </p:nvCxnSpPr>
        <p:spPr>
          <a:xfrm>
            <a:off x="9838720" y="4813650"/>
            <a:ext cx="661976" cy="1"/>
          </a:xfrm>
          <a:prstGeom prst="straightConnector1">
            <a:avLst/>
          </a:prstGeom>
          <a:ln w="19050">
            <a:solidFill>
              <a:schemeClr val="accent1"/>
            </a:solidFill>
            <a:prstDash val="solid"/>
            <a:headEnd type="none" w="med" len="med"/>
            <a:tailEnd type="triangle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849151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03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6" dur="1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video>
              <p:cMediaNode vol="80000">
                <p:cTn id="17" repeatCount="indefinite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25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Ключевые объекты защиты от БПЛА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478" y="935655"/>
            <a:ext cx="11969948" cy="5423778"/>
          </a:xfrm>
        </p:spPr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Стадионы</a:t>
            </a:r>
            <a:endParaRPr lang="ru-RU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Аэропорты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Порты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err="1" smtClean="0"/>
              <a:t>Нефте</a:t>
            </a:r>
            <a:r>
              <a:rPr lang="ru-RU" dirty="0" smtClean="0"/>
              <a:t> и газопроводы</a:t>
            </a:r>
            <a:r>
              <a:rPr lang="en-US" dirty="0" smtClean="0"/>
              <a:t>,</a:t>
            </a:r>
            <a:r>
              <a:rPr lang="ru-RU" dirty="0" smtClean="0"/>
              <a:t> объекты нефтегазовой инфраструктуры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Химические производства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ГЭС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АЭС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Исправительно-трудовые колонии (ИТК)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Объекты социальной инфраструктуры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Объекты МО РФ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dirty="0" smtClean="0"/>
              <a:t>Места массового скопления людей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8</a:t>
            </a:fld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558" y="935655"/>
            <a:ext cx="3243763" cy="198356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1504" y="5279763"/>
            <a:ext cx="2762053" cy="150911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0591" y="3042525"/>
            <a:ext cx="3752552" cy="2113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481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solidFill>
                  <a:schemeClr val="accent1"/>
                </a:solidFill>
              </a:rPr>
              <a:t>АО «НИИ «Вектор» - ключевые преимущества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33478" y="1083523"/>
            <a:ext cx="11969948" cy="5423778"/>
          </a:xfrm>
        </p:spPr>
        <p:txBody>
          <a:bodyPr>
            <a:normAutofit fontScale="92500" lnSpcReduction="10000"/>
          </a:bodyPr>
          <a:lstStyle/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Комплексный подход к разработке</a:t>
            </a:r>
            <a:r>
              <a:rPr lang="ru-RU" dirty="0"/>
              <a:t>, базирующийся на широких компетенциях и  создании заделов под будущие потребности заказчиков.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Высококвалифицированный персонал</a:t>
            </a:r>
            <a:r>
              <a:rPr lang="ru-RU" dirty="0"/>
              <a:t>, способный обеспечить прорывные  разработки и эффективное производства продукции.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Наличие значительного парка современных средств измерения </a:t>
            </a:r>
            <a:r>
              <a:rPr lang="ru-RU" dirty="0"/>
              <a:t>(более 500 единиц), производства мировых лидеров приборостроения: </a:t>
            </a:r>
            <a:r>
              <a:rPr lang="ru-RU" dirty="0" err="1"/>
              <a:t>Keysight</a:t>
            </a:r>
            <a:r>
              <a:rPr lang="ru-RU" dirty="0"/>
              <a:t>, </a:t>
            </a:r>
            <a:r>
              <a:rPr lang="ru-RU" dirty="0" err="1"/>
              <a:t>Tektronix</a:t>
            </a:r>
            <a:r>
              <a:rPr lang="ru-RU" dirty="0"/>
              <a:t>, </a:t>
            </a:r>
            <a:r>
              <a:rPr lang="ru-RU" dirty="0" err="1"/>
              <a:t>Rohde</a:t>
            </a:r>
            <a:r>
              <a:rPr lang="ru-RU" dirty="0"/>
              <a:t> &amp; </a:t>
            </a:r>
            <a:r>
              <a:rPr lang="ru-RU" dirty="0" err="1"/>
              <a:t>Schwarz</a:t>
            </a:r>
            <a:r>
              <a:rPr lang="ru-RU" dirty="0"/>
              <a:t>, </a:t>
            </a:r>
            <a:r>
              <a:rPr lang="ru-RU" dirty="0" err="1"/>
              <a:t>Anritsu</a:t>
            </a:r>
            <a:r>
              <a:rPr lang="ru-RU" dirty="0"/>
              <a:t>, позволяющего обеспечить потребности текущего объема выполняемых заказов.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Технически оснащенное опытное производство</a:t>
            </a:r>
            <a:r>
              <a:rPr lang="ru-RU" dirty="0"/>
              <a:t>, покрывающее текущие потребности в производственных мощностях.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Собственный испытательный центр</a:t>
            </a:r>
            <a:r>
              <a:rPr lang="ru-RU" dirty="0"/>
              <a:t>, аттестованный 46 ЦНИИ Минобороны России, насчитывающий 17 единиц испытательных камер и стендов. </a:t>
            </a:r>
            <a:endParaRPr lang="ru-RU" dirty="0" smtClean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Штат </a:t>
            </a:r>
            <a:r>
              <a:rPr lang="ru-RU" b="1"/>
              <a:t>из </a:t>
            </a:r>
            <a:r>
              <a:rPr lang="ru-RU" b="1" smtClean="0"/>
              <a:t>1111 </a:t>
            </a:r>
            <a:r>
              <a:rPr lang="ru-RU" b="1" dirty="0"/>
              <a:t>высококвалифицированных </a:t>
            </a:r>
            <a:r>
              <a:rPr lang="ru-RU" b="1" dirty="0" smtClean="0"/>
              <a:t>работников, </a:t>
            </a:r>
            <a:r>
              <a:rPr lang="ru-RU" dirty="0"/>
              <a:t>в том числе 5 докторов </a:t>
            </a:r>
            <a:r>
              <a:rPr lang="ru-RU" dirty="0" smtClean="0"/>
              <a:t>наук, 43 кандидата наук. </a:t>
            </a:r>
            <a:endParaRPr lang="ru-RU" dirty="0"/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Испытательный полигон</a:t>
            </a:r>
            <a:r>
              <a:rPr lang="ru-RU" dirty="0"/>
              <a:t>, включающий значительное количество испытательных стендов.</a:t>
            </a:r>
          </a:p>
          <a:p>
            <a:pPr marL="457200" indent="-457200">
              <a:spcBef>
                <a:spcPts val="1800"/>
              </a:spcBef>
              <a:buFont typeface="+mj-lt"/>
              <a:buAutoNum type="arabicPeriod"/>
            </a:pPr>
            <a:r>
              <a:rPr lang="ru-RU" b="1" dirty="0"/>
              <a:t>Новый лабораторно-испытательный корпус</a:t>
            </a:r>
            <a:r>
              <a:rPr lang="ru-RU" dirty="0"/>
              <a:t>, позволяющий разместить необходимое оборудование</a:t>
            </a:r>
            <a:r>
              <a:rPr lang="ru-RU" dirty="0" smtClean="0"/>
              <a:t>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C3D00768-0305-451D-AA06-CD2D62CCE3D3}" type="slidenum">
              <a:rPr lang="ru-RU" smtClean="0"/>
              <a:pPr/>
              <a:t>9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33130615"/>
      </p:ext>
    </p:extLst>
  </p:cSld>
  <p:clrMapOvr>
    <a:masterClrMapping/>
  </p:clrMapOvr>
</p:sld>
</file>

<file path=ppt/theme/theme1.xml><?xml version="1.0" encoding="utf-8"?>
<a:theme xmlns:a="http://schemas.openxmlformats.org/drawingml/2006/main" name="Презентация (шаблон) 16х9">
  <a:themeElements>
    <a:clrScheme name="Другая 1">
      <a:dk1>
        <a:sysClr val="windowText" lastClr="000000"/>
      </a:dk1>
      <a:lt1>
        <a:sysClr val="window" lastClr="FFFFFF"/>
      </a:lt1>
      <a:dk2>
        <a:srgbClr val="6AD1E3"/>
      </a:dk2>
      <a:lt2>
        <a:srgbClr val="E7E6E6"/>
      </a:lt2>
      <a:accent1>
        <a:srgbClr val="6AD1E3"/>
      </a:accent1>
      <a:accent2>
        <a:srgbClr val="B7008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эл шрифт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(шаблон) 16х9.potx" id="{7DBF45BA-A2BA-431D-B3A9-1D4D1577C4ED}" vid="{0F4D606D-2F7F-442B-A751-B7BFC4ABB33E}"/>
    </a:ext>
  </a:extLst>
</a:theme>
</file>

<file path=ppt/theme/theme2.xml><?xml version="1.0" encoding="utf-8"?>
<a:theme xmlns:a="http://schemas.openxmlformats.org/drawingml/2006/main" name="1_Презентация (шаблон) 16х9">
  <a:themeElements>
    <a:clrScheme name="Другая 1">
      <a:dk1>
        <a:sysClr val="windowText" lastClr="000000"/>
      </a:dk1>
      <a:lt1>
        <a:sysClr val="window" lastClr="FFFFFF"/>
      </a:lt1>
      <a:dk2>
        <a:srgbClr val="6AD1E3"/>
      </a:dk2>
      <a:lt2>
        <a:srgbClr val="E7E6E6"/>
      </a:lt2>
      <a:accent1>
        <a:srgbClr val="6AD1E3"/>
      </a:accent1>
      <a:accent2>
        <a:srgbClr val="B70088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Росэл шрифт">
      <a:majorFont>
        <a:latin typeface="Arial Black"/>
        <a:ea typeface=""/>
        <a:cs typeface=""/>
      </a:majorFont>
      <a:minorFont>
        <a:latin typeface="Arial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Презентация (шаблон) 16х9.potx" id="{7DBF45BA-A2BA-431D-B3A9-1D4D1577C4ED}" vid="{0F4D606D-2F7F-442B-A751-B7BFC4ABB33E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3141</TotalTime>
  <Words>1087</Words>
  <Application>Microsoft Office PowerPoint</Application>
  <PresentationFormat>Произвольный</PresentationFormat>
  <Paragraphs>189</Paragraphs>
  <Slides>14</Slides>
  <Notes>5</Notes>
  <HiddenSlides>0</HiddenSlides>
  <MMClips>2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14</vt:i4>
      </vt:variant>
    </vt:vector>
  </HeadingPairs>
  <TitlesOfParts>
    <vt:vector size="21" baseType="lpstr">
      <vt:lpstr>Arial</vt:lpstr>
      <vt:lpstr>Calibri</vt:lpstr>
      <vt:lpstr>EuropeExt</vt:lpstr>
      <vt:lpstr>Times New Roman</vt:lpstr>
      <vt:lpstr>Wingdings</vt:lpstr>
      <vt:lpstr>Презентация (шаблон) 16х9</vt:lpstr>
      <vt:lpstr>1_Презентация (шаблон) 16х9</vt:lpstr>
      <vt:lpstr>АО «НИИ «Вектор»   Модули противодействия БПЛА</vt:lpstr>
      <vt:lpstr>Тренды, угрозы и решения. Опасность БПЛА</vt:lpstr>
      <vt:lpstr>Комплексы обнаружения и противодействия БПЛА: актуальность</vt:lpstr>
      <vt:lpstr>Комплексы обнаружения и противодействия БПЛА: состав</vt:lpstr>
      <vt:lpstr>Перспективная продукция АО «НИИ «Вектор»: ПКЛ</vt:lpstr>
      <vt:lpstr>Модуль ПКЛ: тактико-технические характеристики</vt:lpstr>
      <vt:lpstr>Модуль ПКЛ: принцип действия и состав элементов </vt:lpstr>
      <vt:lpstr>Ключевые объекты защиты от БПЛА</vt:lpstr>
      <vt:lpstr>АО «НИИ «Вектор» - ключевые преимущества</vt:lpstr>
      <vt:lpstr>АО «НИИ «Вектор» сегодня: опытное производство</vt:lpstr>
      <vt:lpstr>АО «НИИ «Вектор» сегодня: опытное производство</vt:lpstr>
      <vt:lpstr>АО «НИИ «Вектор» сегодня: испытательный центр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Зеленков Андрей Иванович</cp:lastModifiedBy>
  <cp:revision>222</cp:revision>
  <cp:lastPrinted>2018-07-04T07:19:19Z</cp:lastPrinted>
  <dcterms:created xsi:type="dcterms:W3CDTF">2018-03-21T07:15:26Z</dcterms:created>
  <dcterms:modified xsi:type="dcterms:W3CDTF">2019-12-23T10:05:45Z</dcterms:modified>
</cp:coreProperties>
</file>